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7"/>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86" r:id="rId22"/>
    <p:sldId id="274" r:id="rId23"/>
    <p:sldId id="276" r:id="rId24"/>
    <p:sldId id="278" r:id="rId25"/>
    <p:sldId id="279" r:id="rId26"/>
    <p:sldId id="275" r:id="rId27"/>
    <p:sldId id="280" r:id="rId28"/>
    <p:sldId id="277" r:id="rId29"/>
    <p:sldId id="281" r:id="rId30"/>
    <p:sldId id="282" r:id="rId31"/>
    <p:sldId id="284" r:id="rId32"/>
    <p:sldId id="283" r:id="rId33"/>
    <p:sldId id="285" r:id="rId34"/>
    <p:sldId id="287" r:id="rId35"/>
    <p:sldId id="288"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F32305F-126F-4743-93A1-66FFA0D65AA0}">
          <p14:sldIdLst>
            <p14:sldId id="256"/>
            <p14:sldId id="257"/>
            <p14:sldId id="258"/>
            <p14:sldId id="259"/>
            <p14:sldId id="260"/>
            <p14:sldId id="261"/>
            <p14:sldId id="262"/>
            <p14:sldId id="263"/>
            <p14:sldId id="264"/>
            <p14:sldId id="265"/>
            <p14:sldId id="266"/>
            <p14:sldId id="267"/>
            <p14:sldId id="268"/>
            <p14:sldId id="269"/>
            <p14:sldId id="270"/>
            <p14:sldId id="271"/>
            <p14:sldId id="272"/>
            <p14:sldId id="286"/>
            <p14:sldId id="274"/>
            <p14:sldId id="276"/>
            <p14:sldId id="278"/>
            <p14:sldId id="279"/>
            <p14:sldId id="275"/>
            <p14:sldId id="280"/>
          </p14:sldIdLst>
        </p14:section>
        <p14:section name="Untitled Section" id="{675496F1-16DD-492D-8304-06902A3EF85C}">
          <p14:sldIdLst>
            <p14:sldId id="277"/>
            <p14:sldId id="281"/>
            <p14:sldId id="282"/>
            <p14:sldId id="284"/>
            <p14:sldId id="283"/>
            <p14:sldId id="285"/>
            <p14:sldId id="287"/>
            <p14:sldId id="28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90" autoAdjust="0"/>
    <p:restoredTop sz="94660"/>
  </p:normalViewPr>
  <p:slideViewPr>
    <p:cSldViewPr snapToGrid="0">
      <p:cViewPr varScale="1">
        <p:scale>
          <a:sx n="108" d="100"/>
          <a:sy n="108" d="100"/>
        </p:scale>
        <p:origin x="72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4" Type="http://schemas.openxmlformats.org/officeDocument/2006/relationships/image" Target="../media/image17.svg"/></Relationships>
</file>

<file path=ppt/diagrams/_rels/data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4" Type="http://schemas.openxmlformats.org/officeDocument/2006/relationships/image" Target="../media/image17.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C05301-859B-433E-898C-908C753ADA80}"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0B56276D-8A07-4713-A4D1-72B82EABB3B2}">
      <dgm:prSet/>
      <dgm:spPr/>
      <dgm:t>
        <a:bodyPr/>
        <a:lstStyle/>
        <a:p>
          <a:r>
            <a:rPr lang="en-US" dirty="0"/>
            <a:t>Advantages include its simplicity and ability to control the family-wise error rate. </a:t>
          </a:r>
        </a:p>
      </dgm:t>
    </dgm:pt>
    <dgm:pt modelId="{03C1ED76-AA83-4FF4-9D91-523B34885B91}" type="parTrans" cxnId="{B49625E4-5942-4B98-AE68-3AADC8134BF3}">
      <dgm:prSet/>
      <dgm:spPr/>
      <dgm:t>
        <a:bodyPr/>
        <a:lstStyle/>
        <a:p>
          <a:endParaRPr lang="en-US"/>
        </a:p>
      </dgm:t>
    </dgm:pt>
    <dgm:pt modelId="{C81F6C6A-1F64-47CB-986D-2FA37B912658}" type="sibTrans" cxnId="{B49625E4-5942-4B98-AE68-3AADC8134BF3}">
      <dgm:prSet/>
      <dgm:spPr/>
      <dgm:t>
        <a:bodyPr/>
        <a:lstStyle/>
        <a:p>
          <a:endParaRPr lang="en-US"/>
        </a:p>
      </dgm:t>
    </dgm:pt>
    <dgm:pt modelId="{8B022420-F121-4EC6-9E1F-61882E0BF90C}">
      <dgm:prSet/>
      <dgm:spPr/>
      <dgm:t>
        <a:bodyPr/>
        <a:lstStyle/>
        <a:p>
          <a:r>
            <a:rPr lang="en-US"/>
            <a:t>However, Bonferroni correction can be conservative, leading to increased risk of Type II errors (failing to reject a false null hypothesis) when the number of comparisons is large. </a:t>
          </a:r>
        </a:p>
      </dgm:t>
    </dgm:pt>
    <dgm:pt modelId="{3BBFD9F1-FBD4-40D3-B3EF-3B6CFF0217E8}" type="parTrans" cxnId="{6911A07C-BC8D-4CA9-BCA3-2A33E4374E42}">
      <dgm:prSet/>
      <dgm:spPr/>
      <dgm:t>
        <a:bodyPr/>
        <a:lstStyle/>
        <a:p>
          <a:endParaRPr lang="en-US"/>
        </a:p>
      </dgm:t>
    </dgm:pt>
    <dgm:pt modelId="{2EF69EE7-AAB9-4DDE-B252-99FE8B0365E1}" type="sibTrans" cxnId="{6911A07C-BC8D-4CA9-BCA3-2A33E4374E42}">
      <dgm:prSet/>
      <dgm:spPr/>
      <dgm:t>
        <a:bodyPr/>
        <a:lstStyle/>
        <a:p>
          <a:endParaRPr lang="en-US"/>
        </a:p>
      </dgm:t>
    </dgm:pt>
    <dgm:pt modelId="{9B06B793-529F-415D-8898-918D01F1315B}" type="pres">
      <dgm:prSet presAssocID="{10C05301-859B-433E-898C-908C753ADA80}" presName="root" presStyleCnt="0">
        <dgm:presLayoutVars>
          <dgm:dir/>
          <dgm:resizeHandles val="exact"/>
        </dgm:presLayoutVars>
      </dgm:prSet>
      <dgm:spPr/>
    </dgm:pt>
    <dgm:pt modelId="{D22991C6-919A-44B2-A4E8-371138827F15}" type="pres">
      <dgm:prSet presAssocID="{0B56276D-8A07-4713-A4D1-72B82EABB3B2}" presName="compNode" presStyleCnt="0"/>
      <dgm:spPr/>
    </dgm:pt>
    <dgm:pt modelId="{E411D857-F32C-4AE6-9C12-62A23E9567F3}" type="pres">
      <dgm:prSet presAssocID="{0B56276D-8A07-4713-A4D1-72B82EABB3B2}" presName="bgRect" presStyleLbl="bgShp" presStyleIdx="0" presStyleCnt="2"/>
      <dgm:spPr/>
    </dgm:pt>
    <dgm:pt modelId="{06AA6BB0-127F-4B75-BF3B-6B260B706089}" type="pres">
      <dgm:prSet presAssocID="{0B56276D-8A07-4713-A4D1-72B82EABB3B2}"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cales of Justice"/>
        </a:ext>
      </dgm:extLst>
    </dgm:pt>
    <dgm:pt modelId="{E72ABE54-BF93-4A4E-980D-0A6B521F6AF8}" type="pres">
      <dgm:prSet presAssocID="{0B56276D-8A07-4713-A4D1-72B82EABB3B2}" presName="spaceRect" presStyleCnt="0"/>
      <dgm:spPr/>
    </dgm:pt>
    <dgm:pt modelId="{D51BEEE0-7697-439A-B915-A5E143FA3678}" type="pres">
      <dgm:prSet presAssocID="{0B56276D-8A07-4713-A4D1-72B82EABB3B2}" presName="parTx" presStyleLbl="revTx" presStyleIdx="0" presStyleCnt="2">
        <dgm:presLayoutVars>
          <dgm:chMax val="0"/>
          <dgm:chPref val="0"/>
        </dgm:presLayoutVars>
      </dgm:prSet>
      <dgm:spPr/>
    </dgm:pt>
    <dgm:pt modelId="{05A7E9A8-CA4D-4BFC-8C2C-212A822EDC52}" type="pres">
      <dgm:prSet presAssocID="{C81F6C6A-1F64-47CB-986D-2FA37B912658}" presName="sibTrans" presStyleCnt="0"/>
      <dgm:spPr/>
    </dgm:pt>
    <dgm:pt modelId="{43636D4D-E905-47A1-A460-61CFC91E3239}" type="pres">
      <dgm:prSet presAssocID="{8B022420-F121-4EC6-9E1F-61882E0BF90C}" presName="compNode" presStyleCnt="0"/>
      <dgm:spPr/>
    </dgm:pt>
    <dgm:pt modelId="{89772633-961E-4064-A00F-8881237CE7AB}" type="pres">
      <dgm:prSet presAssocID="{8B022420-F121-4EC6-9E1F-61882E0BF90C}" presName="bgRect" presStyleLbl="bgShp" presStyleIdx="1" presStyleCnt="2"/>
      <dgm:spPr/>
    </dgm:pt>
    <dgm:pt modelId="{8750ECDA-6835-44EC-8132-9C660BE97730}" type="pres">
      <dgm:prSet presAssocID="{8B022420-F121-4EC6-9E1F-61882E0BF90C}"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Irritant"/>
        </a:ext>
      </dgm:extLst>
    </dgm:pt>
    <dgm:pt modelId="{F6F39AEF-8556-4573-809B-81233857BD3B}" type="pres">
      <dgm:prSet presAssocID="{8B022420-F121-4EC6-9E1F-61882E0BF90C}" presName="spaceRect" presStyleCnt="0"/>
      <dgm:spPr/>
    </dgm:pt>
    <dgm:pt modelId="{4656A3B8-C48B-41B7-9569-38025F6F9E16}" type="pres">
      <dgm:prSet presAssocID="{8B022420-F121-4EC6-9E1F-61882E0BF90C}" presName="parTx" presStyleLbl="revTx" presStyleIdx="1" presStyleCnt="2">
        <dgm:presLayoutVars>
          <dgm:chMax val="0"/>
          <dgm:chPref val="0"/>
        </dgm:presLayoutVars>
      </dgm:prSet>
      <dgm:spPr/>
    </dgm:pt>
  </dgm:ptLst>
  <dgm:cxnLst>
    <dgm:cxn modelId="{6911A07C-BC8D-4CA9-BCA3-2A33E4374E42}" srcId="{10C05301-859B-433E-898C-908C753ADA80}" destId="{8B022420-F121-4EC6-9E1F-61882E0BF90C}" srcOrd="1" destOrd="0" parTransId="{3BBFD9F1-FBD4-40D3-B3EF-3B6CFF0217E8}" sibTransId="{2EF69EE7-AAB9-4DDE-B252-99FE8B0365E1}"/>
    <dgm:cxn modelId="{7D55818C-8698-4C7A-9274-4C987BCD2399}" type="presOf" srcId="{10C05301-859B-433E-898C-908C753ADA80}" destId="{9B06B793-529F-415D-8898-918D01F1315B}" srcOrd="0" destOrd="0" presId="urn:microsoft.com/office/officeart/2018/2/layout/IconVerticalSolidList"/>
    <dgm:cxn modelId="{3E593FCE-9645-4B8B-8B1E-0397267BD9A5}" type="presOf" srcId="{0B56276D-8A07-4713-A4D1-72B82EABB3B2}" destId="{D51BEEE0-7697-439A-B915-A5E143FA3678}" srcOrd="0" destOrd="0" presId="urn:microsoft.com/office/officeart/2018/2/layout/IconVerticalSolidList"/>
    <dgm:cxn modelId="{B49625E4-5942-4B98-AE68-3AADC8134BF3}" srcId="{10C05301-859B-433E-898C-908C753ADA80}" destId="{0B56276D-8A07-4713-A4D1-72B82EABB3B2}" srcOrd="0" destOrd="0" parTransId="{03C1ED76-AA83-4FF4-9D91-523B34885B91}" sibTransId="{C81F6C6A-1F64-47CB-986D-2FA37B912658}"/>
    <dgm:cxn modelId="{473B4EF6-54E5-4865-9291-7B94F762800C}" type="presOf" srcId="{8B022420-F121-4EC6-9E1F-61882E0BF90C}" destId="{4656A3B8-C48B-41B7-9569-38025F6F9E16}" srcOrd="0" destOrd="0" presId="urn:microsoft.com/office/officeart/2018/2/layout/IconVerticalSolidList"/>
    <dgm:cxn modelId="{CBFC9574-C2E7-43B9-A93E-C313A6D35AFD}" type="presParOf" srcId="{9B06B793-529F-415D-8898-918D01F1315B}" destId="{D22991C6-919A-44B2-A4E8-371138827F15}" srcOrd="0" destOrd="0" presId="urn:microsoft.com/office/officeart/2018/2/layout/IconVerticalSolidList"/>
    <dgm:cxn modelId="{18D80C44-9C83-4462-816B-2EB5F78B8E20}" type="presParOf" srcId="{D22991C6-919A-44B2-A4E8-371138827F15}" destId="{E411D857-F32C-4AE6-9C12-62A23E9567F3}" srcOrd="0" destOrd="0" presId="urn:microsoft.com/office/officeart/2018/2/layout/IconVerticalSolidList"/>
    <dgm:cxn modelId="{5908D8F8-05BA-4F3C-99BE-03BEB29D2861}" type="presParOf" srcId="{D22991C6-919A-44B2-A4E8-371138827F15}" destId="{06AA6BB0-127F-4B75-BF3B-6B260B706089}" srcOrd="1" destOrd="0" presId="urn:microsoft.com/office/officeart/2018/2/layout/IconVerticalSolidList"/>
    <dgm:cxn modelId="{BEC9823D-B41E-4855-BE22-A72D6FD4FE87}" type="presParOf" srcId="{D22991C6-919A-44B2-A4E8-371138827F15}" destId="{E72ABE54-BF93-4A4E-980D-0A6B521F6AF8}" srcOrd="2" destOrd="0" presId="urn:microsoft.com/office/officeart/2018/2/layout/IconVerticalSolidList"/>
    <dgm:cxn modelId="{00D1804D-C333-45BF-B35A-FB54BB8E355F}" type="presParOf" srcId="{D22991C6-919A-44B2-A4E8-371138827F15}" destId="{D51BEEE0-7697-439A-B915-A5E143FA3678}" srcOrd="3" destOrd="0" presId="urn:microsoft.com/office/officeart/2018/2/layout/IconVerticalSolidList"/>
    <dgm:cxn modelId="{58A6096E-71E9-4E3C-A479-0C897FBC6491}" type="presParOf" srcId="{9B06B793-529F-415D-8898-918D01F1315B}" destId="{05A7E9A8-CA4D-4BFC-8C2C-212A822EDC52}" srcOrd="1" destOrd="0" presId="urn:microsoft.com/office/officeart/2018/2/layout/IconVerticalSolidList"/>
    <dgm:cxn modelId="{5353C86C-438E-49BC-918D-5DC7274DBD08}" type="presParOf" srcId="{9B06B793-529F-415D-8898-918D01F1315B}" destId="{43636D4D-E905-47A1-A460-61CFC91E3239}" srcOrd="2" destOrd="0" presId="urn:microsoft.com/office/officeart/2018/2/layout/IconVerticalSolidList"/>
    <dgm:cxn modelId="{FD0958FE-F1E1-4E5A-B70E-6ACB07B9147F}" type="presParOf" srcId="{43636D4D-E905-47A1-A460-61CFC91E3239}" destId="{89772633-961E-4064-A00F-8881237CE7AB}" srcOrd="0" destOrd="0" presId="urn:microsoft.com/office/officeart/2018/2/layout/IconVerticalSolidList"/>
    <dgm:cxn modelId="{6FC24252-7EBF-47A2-9753-3CBFF6B1D28B}" type="presParOf" srcId="{43636D4D-E905-47A1-A460-61CFC91E3239}" destId="{8750ECDA-6835-44EC-8132-9C660BE97730}" srcOrd="1" destOrd="0" presId="urn:microsoft.com/office/officeart/2018/2/layout/IconVerticalSolidList"/>
    <dgm:cxn modelId="{CEC3D30A-42FC-4D7F-93D8-E34C13E391FC}" type="presParOf" srcId="{43636D4D-E905-47A1-A460-61CFC91E3239}" destId="{F6F39AEF-8556-4573-809B-81233857BD3B}" srcOrd="2" destOrd="0" presId="urn:microsoft.com/office/officeart/2018/2/layout/IconVerticalSolidList"/>
    <dgm:cxn modelId="{96314BDB-4F02-42B9-B274-B7B6A86B4287}" type="presParOf" srcId="{43636D4D-E905-47A1-A460-61CFC91E3239}" destId="{4656A3B8-C48B-41B7-9569-38025F6F9E1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A362DC2-A936-4632-8CD7-CDFFDA1BC480}"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22C7B28-EB1A-4AB4-BA3E-7AFE650412AB}">
      <dgm:prSet/>
      <dgm:spPr/>
      <dgm:t>
        <a:bodyPr/>
        <a:lstStyle/>
        <a:p>
          <a:pPr>
            <a:lnSpc>
              <a:spcPct val="100000"/>
            </a:lnSpc>
          </a:pPr>
          <a:r>
            <a:rPr lang="en-US"/>
            <a:t>Key distinctions in design and interpretation: </a:t>
          </a:r>
        </a:p>
      </dgm:t>
    </dgm:pt>
    <dgm:pt modelId="{D1B47609-E06C-45BC-ADDC-65C4A7E4EE3A}" type="parTrans" cxnId="{0432BEF8-D350-4241-8878-5B2003B76159}">
      <dgm:prSet/>
      <dgm:spPr/>
      <dgm:t>
        <a:bodyPr/>
        <a:lstStyle/>
        <a:p>
          <a:endParaRPr lang="en-US"/>
        </a:p>
      </dgm:t>
    </dgm:pt>
    <dgm:pt modelId="{01EEF11D-A50A-432F-987E-92A746927A16}" type="sibTrans" cxnId="{0432BEF8-D350-4241-8878-5B2003B76159}">
      <dgm:prSet/>
      <dgm:spPr/>
      <dgm:t>
        <a:bodyPr/>
        <a:lstStyle/>
        <a:p>
          <a:endParaRPr lang="en-US"/>
        </a:p>
      </dgm:t>
    </dgm:pt>
    <dgm:pt modelId="{47D234D6-3B73-4FC1-9FD1-E915AB9EA931}">
      <dgm:prSet/>
      <dgm:spPr/>
      <dgm:t>
        <a:bodyPr/>
        <a:lstStyle/>
        <a:p>
          <a:pPr>
            <a:lnSpc>
              <a:spcPct val="100000"/>
            </a:lnSpc>
          </a:pPr>
          <a:r>
            <a:rPr lang="en-US"/>
            <a:t>One-way ANOVA analyzes the effect of one categorical independent variable on a continuous dependent variable, while two-way ANOVA analyzes the effects of two categorical independent variables. </a:t>
          </a:r>
        </a:p>
      </dgm:t>
    </dgm:pt>
    <dgm:pt modelId="{C8E0D6FE-C357-497C-8BC9-2F1CE2697A40}" type="parTrans" cxnId="{ED24546C-4CFD-49AC-8BDF-1AA8F43F2B2C}">
      <dgm:prSet/>
      <dgm:spPr/>
      <dgm:t>
        <a:bodyPr/>
        <a:lstStyle/>
        <a:p>
          <a:endParaRPr lang="en-US"/>
        </a:p>
      </dgm:t>
    </dgm:pt>
    <dgm:pt modelId="{AB55B69B-9E81-4107-B22C-A81430FD478F}" type="sibTrans" cxnId="{ED24546C-4CFD-49AC-8BDF-1AA8F43F2B2C}">
      <dgm:prSet/>
      <dgm:spPr/>
      <dgm:t>
        <a:bodyPr/>
        <a:lstStyle/>
        <a:p>
          <a:endParaRPr lang="en-US"/>
        </a:p>
      </dgm:t>
    </dgm:pt>
    <dgm:pt modelId="{13D765DE-EC81-4740-855B-5E266B3735B2}">
      <dgm:prSet/>
      <dgm:spPr/>
      <dgm:t>
        <a:bodyPr/>
        <a:lstStyle/>
        <a:p>
          <a:pPr>
            <a:lnSpc>
              <a:spcPct val="100000"/>
            </a:lnSpc>
          </a:pPr>
          <a:r>
            <a:rPr lang="en-US"/>
            <a:t>One-way ANOVA assesses overall group differences, while two-way ANOVA examines main effects of each independent variable and their interaction. </a:t>
          </a:r>
        </a:p>
      </dgm:t>
    </dgm:pt>
    <dgm:pt modelId="{5D35C8E0-083A-4C07-886A-8F34DFF92958}" type="parTrans" cxnId="{B300E063-9AD6-4016-8C5C-DEAA6FEAE397}">
      <dgm:prSet/>
      <dgm:spPr/>
      <dgm:t>
        <a:bodyPr/>
        <a:lstStyle/>
        <a:p>
          <a:endParaRPr lang="en-US"/>
        </a:p>
      </dgm:t>
    </dgm:pt>
    <dgm:pt modelId="{97E07817-1B9B-4476-ACEF-C92E3F3B32C8}" type="sibTrans" cxnId="{B300E063-9AD6-4016-8C5C-DEAA6FEAE397}">
      <dgm:prSet/>
      <dgm:spPr/>
      <dgm:t>
        <a:bodyPr/>
        <a:lstStyle/>
        <a:p>
          <a:endParaRPr lang="en-US"/>
        </a:p>
      </dgm:t>
    </dgm:pt>
    <dgm:pt modelId="{8E1C60CF-C3CD-4A4C-881F-E05D638BF4AE}" type="pres">
      <dgm:prSet presAssocID="{BA362DC2-A936-4632-8CD7-CDFFDA1BC480}" presName="root" presStyleCnt="0">
        <dgm:presLayoutVars>
          <dgm:dir/>
          <dgm:resizeHandles val="exact"/>
        </dgm:presLayoutVars>
      </dgm:prSet>
      <dgm:spPr/>
    </dgm:pt>
    <dgm:pt modelId="{1BECF348-D378-4BE7-8711-147567879944}" type="pres">
      <dgm:prSet presAssocID="{322C7B28-EB1A-4AB4-BA3E-7AFE650412AB}" presName="compNode" presStyleCnt="0"/>
      <dgm:spPr/>
    </dgm:pt>
    <dgm:pt modelId="{BE8ACE0F-69F1-45D0-8A59-9C85F35E65CF}" type="pres">
      <dgm:prSet presAssocID="{322C7B28-EB1A-4AB4-BA3E-7AFE650412AB}" presName="bgRect" presStyleLbl="bgShp" presStyleIdx="0" presStyleCnt="3"/>
      <dgm:spPr/>
    </dgm:pt>
    <dgm:pt modelId="{6178FD82-498B-4863-934F-6D1E9A1D868F}" type="pres">
      <dgm:prSet presAssocID="{322C7B28-EB1A-4AB4-BA3E-7AFE650412A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Key"/>
        </a:ext>
      </dgm:extLst>
    </dgm:pt>
    <dgm:pt modelId="{383BADCA-545E-4695-BABA-E7795991AF70}" type="pres">
      <dgm:prSet presAssocID="{322C7B28-EB1A-4AB4-BA3E-7AFE650412AB}" presName="spaceRect" presStyleCnt="0"/>
      <dgm:spPr/>
    </dgm:pt>
    <dgm:pt modelId="{E6F3B630-866B-44D1-ABD0-774C47CB6838}" type="pres">
      <dgm:prSet presAssocID="{322C7B28-EB1A-4AB4-BA3E-7AFE650412AB}" presName="parTx" presStyleLbl="revTx" presStyleIdx="0" presStyleCnt="3">
        <dgm:presLayoutVars>
          <dgm:chMax val="0"/>
          <dgm:chPref val="0"/>
        </dgm:presLayoutVars>
      </dgm:prSet>
      <dgm:spPr/>
    </dgm:pt>
    <dgm:pt modelId="{4E567001-FCCB-420E-8AB6-DE5CD08C8713}" type="pres">
      <dgm:prSet presAssocID="{01EEF11D-A50A-432F-987E-92A746927A16}" presName="sibTrans" presStyleCnt="0"/>
      <dgm:spPr/>
    </dgm:pt>
    <dgm:pt modelId="{757D4286-BDD0-4CE1-8587-32C91E660DC5}" type="pres">
      <dgm:prSet presAssocID="{47D234D6-3B73-4FC1-9FD1-E915AB9EA931}" presName="compNode" presStyleCnt="0"/>
      <dgm:spPr/>
    </dgm:pt>
    <dgm:pt modelId="{B489BE19-BB65-4E66-B8A9-CDFEFDA727D7}" type="pres">
      <dgm:prSet presAssocID="{47D234D6-3B73-4FC1-9FD1-E915AB9EA931}" presName="bgRect" presStyleLbl="bgShp" presStyleIdx="1" presStyleCnt="3"/>
      <dgm:spPr/>
    </dgm:pt>
    <dgm:pt modelId="{FE9CE52A-F1EF-49FA-B4D4-03D098C4BB8E}" type="pres">
      <dgm:prSet presAssocID="{47D234D6-3B73-4FC1-9FD1-E915AB9EA93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tatistics"/>
        </a:ext>
      </dgm:extLst>
    </dgm:pt>
    <dgm:pt modelId="{BE20F726-E54F-41A3-9240-C6114AF67C0D}" type="pres">
      <dgm:prSet presAssocID="{47D234D6-3B73-4FC1-9FD1-E915AB9EA931}" presName="spaceRect" presStyleCnt="0"/>
      <dgm:spPr/>
    </dgm:pt>
    <dgm:pt modelId="{D20FA577-B518-49AD-A7AF-2AC8476C0EF7}" type="pres">
      <dgm:prSet presAssocID="{47D234D6-3B73-4FC1-9FD1-E915AB9EA931}" presName="parTx" presStyleLbl="revTx" presStyleIdx="1" presStyleCnt="3">
        <dgm:presLayoutVars>
          <dgm:chMax val="0"/>
          <dgm:chPref val="0"/>
        </dgm:presLayoutVars>
      </dgm:prSet>
      <dgm:spPr/>
    </dgm:pt>
    <dgm:pt modelId="{322BD89F-C384-414E-A5DD-5155F921CE6D}" type="pres">
      <dgm:prSet presAssocID="{AB55B69B-9E81-4107-B22C-A81430FD478F}" presName="sibTrans" presStyleCnt="0"/>
      <dgm:spPr/>
    </dgm:pt>
    <dgm:pt modelId="{15E6BA11-0A28-476C-BEA9-EFE69373205A}" type="pres">
      <dgm:prSet presAssocID="{13D765DE-EC81-4740-855B-5E266B3735B2}" presName="compNode" presStyleCnt="0"/>
      <dgm:spPr/>
    </dgm:pt>
    <dgm:pt modelId="{54DFC52B-AFAA-4EDC-ABE2-ADFFE67D8563}" type="pres">
      <dgm:prSet presAssocID="{13D765DE-EC81-4740-855B-5E266B3735B2}" presName="bgRect" presStyleLbl="bgShp" presStyleIdx="2" presStyleCnt="3"/>
      <dgm:spPr/>
    </dgm:pt>
    <dgm:pt modelId="{A45E4894-D44C-467A-B932-DE7A6E69D6E0}" type="pres">
      <dgm:prSet presAssocID="{13D765DE-EC81-4740-855B-5E266B3735B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Group Brainstorm"/>
        </a:ext>
      </dgm:extLst>
    </dgm:pt>
    <dgm:pt modelId="{7009DB20-0D8C-4142-83EB-D0A10BC46D9A}" type="pres">
      <dgm:prSet presAssocID="{13D765DE-EC81-4740-855B-5E266B3735B2}" presName="spaceRect" presStyleCnt="0"/>
      <dgm:spPr/>
    </dgm:pt>
    <dgm:pt modelId="{8526BC70-3020-427E-BB18-A3E2B4D1EBF2}" type="pres">
      <dgm:prSet presAssocID="{13D765DE-EC81-4740-855B-5E266B3735B2}" presName="parTx" presStyleLbl="revTx" presStyleIdx="2" presStyleCnt="3">
        <dgm:presLayoutVars>
          <dgm:chMax val="0"/>
          <dgm:chPref val="0"/>
        </dgm:presLayoutVars>
      </dgm:prSet>
      <dgm:spPr/>
    </dgm:pt>
  </dgm:ptLst>
  <dgm:cxnLst>
    <dgm:cxn modelId="{6E055A5B-CE0E-4C39-B7BB-BE5B1CD2078C}" type="presOf" srcId="{BA362DC2-A936-4632-8CD7-CDFFDA1BC480}" destId="{8E1C60CF-C3CD-4A4C-881F-E05D638BF4AE}" srcOrd="0" destOrd="0" presId="urn:microsoft.com/office/officeart/2018/2/layout/IconVerticalSolidList"/>
    <dgm:cxn modelId="{B300E063-9AD6-4016-8C5C-DEAA6FEAE397}" srcId="{BA362DC2-A936-4632-8CD7-CDFFDA1BC480}" destId="{13D765DE-EC81-4740-855B-5E266B3735B2}" srcOrd="2" destOrd="0" parTransId="{5D35C8E0-083A-4C07-886A-8F34DFF92958}" sibTransId="{97E07817-1B9B-4476-ACEF-C92E3F3B32C8}"/>
    <dgm:cxn modelId="{53574449-5569-4FE1-9A9B-29C74A16FD6E}" type="presOf" srcId="{13D765DE-EC81-4740-855B-5E266B3735B2}" destId="{8526BC70-3020-427E-BB18-A3E2B4D1EBF2}" srcOrd="0" destOrd="0" presId="urn:microsoft.com/office/officeart/2018/2/layout/IconVerticalSolidList"/>
    <dgm:cxn modelId="{ED24546C-4CFD-49AC-8BDF-1AA8F43F2B2C}" srcId="{BA362DC2-A936-4632-8CD7-CDFFDA1BC480}" destId="{47D234D6-3B73-4FC1-9FD1-E915AB9EA931}" srcOrd="1" destOrd="0" parTransId="{C8E0D6FE-C357-497C-8BC9-2F1CE2697A40}" sibTransId="{AB55B69B-9E81-4107-B22C-A81430FD478F}"/>
    <dgm:cxn modelId="{ADD24D95-3337-4F98-8792-E663867E67CC}" type="presOf" srcId="{47D234D6-3B73-4FC1-9FD1-E915AB9EA931}" destId="{D20FA577-B518-49AD-A7AF-2AC8476C0EF7}" srcOrd="0" destOrd="0" presId="urn:microsoft.com/office/officeart/2018/2/layout/IconVerticalSolidList"/>
    <dgm:cxn modelId="{6F95B1E1-4C99-4C33-BAC5-2EC4206E4A69}" type="presOf" srcId="{322C7B28-EB1A-4AB4-BA3E-7AFE650412AB}" destId="{E6F3B630-866B-44D1-ABD0-774C47CB6838}" srcOrd="0" destOrd="0" presId="urn:microsoft.com/office/officeart/2018/2/layout/IconVerticalSolidList"/>
    <dgm:cxn modelId="{0432BEF8-D350-4241-8878-5B2003B76159}" srcId="{BA362DC2-A936-4632-8CD7-CDFFDA1BC480}" destId="{322C7B28-EB1A-4AB4-BA3E-7AFE650412AB}" srcOrd="0" destOrd="0" parTransId="{D1B47609-E06C-45BC-ADDC-65C4A7E4EE3A}" sibTransId="{01EEF11D-A50A-432F-987E-92A746927A16}"/>
    <dgm:cxn modelId="{4BD5F0CD-BC11-4A60-BA5C-D7AB029914DF}" type="presParOf" srcId="{8E1C60CF-C3CD-4A4C-881F-E05D638BF4AE}" destId="{1BECF348-D378-4BE7-8711-147567879944}" srcOrd="0" destOrd="0" presId="urn:microsoft.com/office/officeart/2018/2/layout/IconVerticalSolidList"/>
    <dgm:cxn modelId="{9C656EA1-035C-4CBD-BF69-CB5AC8ADD96E}" type="presParOf" srcId="{1BECF348-D378-4BE7-8711-147567879944}" destId="{BE8ACE0F-69F1-45D0-8A59-9C85F35E65CF}" srcOrd="0" destOrd="0" presId="urn:microsoft.com/office/officeart/2018/2/layout/IconVerticalSolidList"/>
    <dgm:cxn modelId="{057B9136-0239-4E20-86FD-15125E59F9D4}" type="presParOf" srcId="{1BECF348-D378-4BE7-8711-147567879944}" destId="{6178FD82-498B-4863-934F-6D1E9A1D868F}" srcOrd="1" destOrd="0" presId="urn:microsoft.com/office/officeart/2018/2/layout/IconVerticalSolidList"/>
    <dgm:cxn modelId="{F4E61CB2-34A3-44BF-8037-B7CBBA1BA743}" type="presParOf" srcId="{1BECF348-D378-4BE7-8711-147567879944}" destId="{383BADCA-545E-4695-BABA-E7795991AF70}" srcOrd="2" destOrd="0" presId="urn:microsoft.com/office/officeart/2018/2/layout/IconVerticalSolidList"/>
    <dgm:cxn modelId="{007E49A0-E6C7-4CA8-B3F4-520BF2DA9146}" type="presParOf" srcId="{1BECF348-D378-4BE7-8711-147567879944}" destId="{E6F3B630-866B-44D1-ABD0-774C47CB6838}" srcOrd="3" destOrd="0" presId="urn:microsoft.com/office/officeart/2018/2/layout/IconVerticalSolidList"/>
    <dgm:cxn modelId="{4B47BE0A-8FC5-4312-8AD9-246BB321DF54}" type="presParOf" srcId="{8E1C60CF-C3CD-4A4C-881F-E05D638BF4AE}" destId="{4E567001-FCCB-420E-8AB6-DE5CD08C8713}" srcOrd="1" destOrd="0" presId="urn:microsoft.com/office/officeart/2018/2/layout/IconVerticalSolidList"/>
    <dgm:cxn modelId="{0A6FB3CF-53F0-4A7A-927E-64659CDF5A00}" type="presParOf" srcId="{8E1C60CF-C3CD-4A4C-881F-E05D638BF4AE}" destId="{757D4286-BDD0-4CE1-8587-32C91E660DC5}" srcOrd="2" destOrd="0" presId="urn:microsoft.com/office/officeart/2018/2/layout/IconVerticalSolidList"/>
    <dgm:cxn modelId="{16A28C3B-0DF5-43B0-B4A1-504004705A7F}" type="presParOf" srcId="{757D4286-BDD0-4CE1-8587-32C91E660DC5}" destId="{B489BE19-BB65-4E66-B8A9-CDFEFDA727D7}" srcOrd="0" destOrd="0" presId="urn:microsoft.com/office/officeart/2018/2/layout/IconVerticalSolidList"/>
    <dgm:cxn modelId="{D797ACB3-C785-4F34-9B03-E672DF3EE7EC}" type="presParOf" srcId="{757D4286-BDD0-4CE1-8587-32C91E660DC5}" destId="{FE9CE52A-F1EF-49FA-B4D4-03D098C4BB8E}" srcOrd="1" destOrd="0" presId="urn:microsoft.com/office/officeart/2018/2/layout/IconVerticalSolidList"/>
    <dgm:cxn modelId="{E5D989C9-03C3-4893-8D72-F333A2A39AE7}" type="presParOf" srcId="{757D4286-BDD0-4CE1-8587-32C91E660DC5}" destId="{BE20F726-E54F-41A3-9240-C6114AF67C0D}" srcOrd="2" destOrd="0" presId="urn:microsoft.com/office/officeart/2018/2/layout/IconVerticalSolidList"/>
    <dgm:cxn modelId="{27250F67-4CA9-4010-BA42-8BD0DCB575D8}" type="presParOf" srcId="{757D4286-BDD0-4CE1-8587-32C91E660DC5}" destId="{D20FA577-B518-49AD-A7AF-2AC8476C0EF7}" srcOrd="3" destOrd="0" presId="urn:microsoft.com/office/officeart/2018/2/layout/IconVerticalSolidList"/>
    <dgm:cxn modelId="{9C2DC7D7-1107-49F8-8509-EB904AABD3AE}" type="presParOf" srcId="{8E1C60CF-C3CD-4A4C-881F-E05D638BF4AE}" destId="{322BD89F-C384-414E-A5DD-5155F921CE6D}" srcOrd="3" destOrd="0" presId="urn:microsoft.com/office/officeart/2018/2/layout/IconVerticalSolidList"/>
    <dgm:cxn modelId="{6BA5F1A5-8A8E-438E-BD34-E836AD129226}" type="presParOf" srcId="{8E1C60CF-C3CD-4A4C-881F-E05D638BF4AE}" destId="{15E6BA11-0A28-476C-BEA9-EFE69373205A}" srcOrd="4" destOrd="0" presId="urn:microsoft.com/office/officeart/2018/2/layout/IconVerticalSolidList"/>
    <dgm:cxn modelId="{143E43BF-4B3A-44F2-B23C-6DA4724B1221}" type="presParOf" srcId="{15E6BA11-0A28-476C-BEA9-EFE69373205A}" destId="{54DFC52B-AFAA-4EDC-ABE2-ADFFE67D8563}" srcOrd="0" destOrd="0" presId="urn:microsoft.com/office/officeart/2018/2/layout/IconVerticalSolidList"/>
    <dgm:cxn modelId="{2A620BB4-B9BA-4B1E-A729-74EDF630D31A}" type="presParOf" srcId="{15E6BA11-0A28-476C-BEA9-EFE69373205A}" destId="{A45E4894-D44C-467A-B932-DE7A6E69D6E0}" srcOrd="1" destOrd="0" presId="urn:microsoft.com/office/officeart/2018/2/layout/IconVerticalSolidList"/>
    <dgm:cxn modelId="{78F94195-B0E7-489D-AD89-0F89690599B4}" type="presParOf" srcId="{15E6BA11-0A28-476C-BEA9-EFE69373205A}" destId="{7009DB20-0D8C-4142-83EB-D0A10BC46D9A}" srcOrd="2" destOrd="0" presId="urn:microsoft.com/office/officeart/2018/2/layout/IconVerticalSolidList"/>
    <dgm:cxn modelId="{421EFE54-39EE-4F14-971B-E33D2A08ACEC}" type="presParOf" srcId="{15E6BA11-0A28-476C-BEA9-EFE69373205A}" destId="{8526BC70-3020-427E-BB18-A3E2B4D1EBF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11D857-F32C-4AE6-9C12-62A23E9567F3}">
      <dsp:nvSpPr>
        <dsp:cNvPr id="0" name=""/>
        <dsp:cNvSpPr/>
      </dsp:nvSpPr>
      <dsp:spPr>
        <a:xfrm>
          <a:off x="0" y="708097"/>
          <a:ext cx="10515600" cy="130725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AA6BB0-127F-4B75-BF3B-6B260B706089}">
      <dsp:nvSpPr>
        <dsp:cNvPr id="0" name=""/>
        <dsp:cNvSpPr/>
      </dsp:nvSpPr>
      <dsp:spPr>
        <a:xfrm>
          <a:off x="395445" y="1002230"/>
          <a:ext cx="718991" cy="71899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51BEEE0-7697-439A-B915-A5E143FA3678}">
      <dsp:nvSpPr>
        <dsp:cNvPr id="0" name=""/>
        <dsp:cNvSpPr/>
      </dsp:nvSpPr>
      <dsp:spPr>
        <a:xfrm>
          <a:off x="1509882" y="708097"/>
          <a:ext cx="9005717" cy="1307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351" tIns="138351" rIns="138351" bIns="138351" numCol="1" spcCol="1270" anchor="ctr" anchorCtr="0">
          <a:noAutofit/>
        </a:bodyPr>
        <a:lstStyle/>
        <a:p>
          <a:pPr marL="0" lvl="0" indent="0" algn="l" defTabSz="1066800">
            <a:lnSpc>
              <a:spcPct val="90000"/>
            </a:lnSpc>
            <a:spcBef>
              <a:spcPct val="0"/>
            </a:spcBef>
            <a:spcAft>
              <a:spcPct val="35000"/>
            </a:spcAft>
            <a:buNone/>
          </a:pPr>
          <a:r>
            <a:rPr lang="en-US" sz="2400" kern="1200" dirty="0"/>
            <a:t>Advantages include its simplicity and ability to control the family-wise error rate. </a:t>
          </a:r>
        </a:p>
      </dsp:txBody>
      <dsp:txXfrm>
        <a:off x="1509882" y="708097"/>
        <a:ext cx="9005717" cy="1307257"/>
      </dsp:txXfrm>
    </dsp:sp>
    <dsp:sp modelId="{89772633-961E-4064-A00F-8881237CE7AB}">
      <dsp:nvSpPr>
        <dsp:cNvPr id="0" name=""/>
        <dsp:cNvSpPr/>
      </dsp:nvSpPr>
      <dsp:spPr>
        <a:xfrm>
          <a:off x="0" y="2342169"/>
          <a:ext cx="10515600" cy="130725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750ECDA-6835-44EC-8132-9C660BE97730}">
      <dsp:nvSpPr>
        <dsp:cNvPr id="0" name=""/>
        <dsp:cNvSpPr/>
      </dsp:nvSpPr>
      <dsp:spPr>
        <a:xfrm>
          <a:off x="395445" y="2636302"/>
          <a:ext cx="718991" cy="71899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656A3B8-C48B-41B7-9569-38025F6F9E16}">
      <dsp:nvSpPr>
        <dsp:cNvPr id="0" name=""/>
        <dsp:cNvSpPr/>
      </dsp:nvSpPr>
      <dsp:spPr>
        <a:xfrm>
          <a:off x="1509882" y="2342169"/>
          <a:ext cx="9005717" cy="1307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351" tIns="138351" rIns="138351" bIns="138351" numCol="1" spcCol="1270" anchor="ctr" anchorCtr="0">
          <a:noAutofit/>
        </a:bodyPr>
        <a:lstStyle/>
        <a:p>
          <a:pPr marL="0" lvl="0" indent="0" algn="l" defTabSz="1066800">
            <a:lnSpc>
              <a:spcPct val="90000"/>
            </a:lnSpc>
            <a:spcBef>
              <a:spcPct val="0"/>
            </a:spcBef>
            <a:spcAft>
              <a:spcPct val="35000"/>
            </a:spcAft>
            <a:buNone/>
          </a:pPr>
          <a:r>
            <a:rPr lang="en-US" sz="2400" kern="1200"/>
            <a:t>However, Bonferroni correction can be conservative, leading to increased risk of Type II errors (failing to reject a false null hypothesis) when the number of comparisons is large. </a:t>
          </a:r>
        </a:p>
      </dsp:txBody>
      <dsp:txXfrm>
        <a:off x="1509882" y="2342169"/>
        <a:ext cx="9005717" cy="13072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8ACE0F-69F1-45D0-8A59-9C85F35E65CF}">
      <dsp:nvSpPr>
        <dsp:cNvPr id="0" name=""/>
        <dsp:cNvSpPr/>
      </dsp:nvSpPr>
      <dsp:spPr>
        <a:xfrm>
          <a:off x="0" y="531"/>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78FD82-498B-4863-934F-6D1E9A1D868F}">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F3B630-866B-44D1-ABD0-774C47CB6838}">
      <dsp:nvSpPr>
        <dsp:cNvPr id="0" name=""/>
        <dsp:cNvSpPr/>
      </dsp:nvSpPr>
      <dsp:spPr>
        <a:xfrm>
          <a:off x="1435590" y="53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933450">
            <a:lnSpc>
              <a:spcPct val="100000"/>
            </a:lnSpc>
            <a:spcBef>
              <a:spcPct val="0"/>
            </a:spcBef>
            <a:spcAft>
              <a:spcPct val="35000"/>
            </a:spcAft>
            <a:buNone/>
          </a:pPr>
          <a:r>
            <a:rPr lang="en-US" sz="2100" kern="1200"/>
            <a:t>Key distinctions in design and interpretation: </a:t>
          </a:r>
        </a:p>
      </dsp:txBody>
      <dsp:txXfrm>
        <a:off x="1435590" y="531"/>
        <a:ext cx="9080009" cy="1242935"/>
      </dsp:txXfrm>
    </dsp:sp>
    <dsp:sp modelId="{B489BE19-BB65-4E66-B8A9-CDFEFDA727D7}">
      <dsp:nvSpPr>
        <dsp:cNvPr id="0" name=""/>
        <dsp:cNvSpPr/>
      </dsp:nvSpPr>
      <dsp:spPr>
        <a:xfrm>
          <a:off x="0" y="1554201"/>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E9CE52A-F1EF-49FA-B4D4-03D098C4BB8E}">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20FA577-B518-49AD-A7AF-2AC8476C0EF7}">
      <dsp:nvSpPr>
        <dsp:cNvPr id="0" name=""/>
        <dsp:cNvSpPr/>
      </dsp:nvSpPr>
      <dsp:spPr>
        <a:xfrm>
          <a:off x="1435590" y="155420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933450">
            <a:lnSpc>
              <a:spcPct val="100000"/>
            </a:lnSpc>
            <a:spcBef>
              <a:spcPct val="0"/>
            </a:spcBef>
            <a:spcAft>
              <a:spcPct val="35000"/>
            </a:spcAft>
            <a:buNone/>
          </a:pPr>
          <a:r>
            <a:rPr lang="en-US" sz="2100" kern="1200"/>
            <a:t>One-way ANOVA analyzes the effect of one categorical independent variable on a continuous dependent variable, while two-way ANOVA analyzes the effects of two categorical independent variables. </a:t>
          </a:r>
        </a:p>
      </dsp:txBody>
      <dsp:txXfrm>
        <a:off x="1435590" y="1554201"/>
        <a:ext cx="9080009" cy="1242935"/>
      </dsp:txXfrm>
    </dsp:sp>
    <dsp:sp modelId="{54DFC52B-AFAA-4EDC-ABE2-ADFFE67D8563}">
      <dsp:nvSpPr>
        <dsp:cNvPr id="0" name=""/>
        <dsp:cNvSpPr/>
      </dsp:nvSpPr>
      <dsp:spPr>
        <a:xfrm>
          <a:off x="0" y="3107870"/>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5E4894-D44C-467A-B932-DE7A6E69D6E0}">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526BC70-3020-427E-BB18-A3E2B4D1EBF2}">
      <dsp:nvSpPr>
        <dsp:cNvPr id="0" name=""/>
        <dsp:cNvSpPr/>
      </dsp:nvSpPr>
      <dsp:spPr>
        <a:xfrm>
          <a:off x="1435590" y="3107870"/>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933450">
            <a:lnSpc>
              <a:spcPct val="100000"/>
            </a:lnSpc>
            <a:spcBef>
              <a:spcPct val="0"/>
            </a:spcBef>
            <a:spcAft>
              <a:spcPct val="35000"/>
            </a:spcAft>
            <a:buNone/>
          </a:pPr>
          <a:r>
            <a:rPr lang="en-US" sz="2100" kern="1200"/>
            <a:t>One-way ANOVA assesses overall group differences, while two-way ANOVA examines main effects of each independent variable and their interaction. </a:t>
          </a:r>
        </a:p>
      </dsp:txBody>
      <dsp:txXfrm>
        <a:off x="1435590" y="3107870"/>
        <a:ext cx="9080009" cy="124293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576026-552E-4ACD-8DE4-046C21454DDB}" type="datetimeFigureOut">
              <a:rPr lang="en-US" smtClean="0"/>
              <a:t>5/29/2024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743594-A487-4646-AAA8-E8C1CAF984AB}" type="slidenum">
              <a:rPr lang="en-US" smtClean="0"/>
              <a:t>‹#›</a:t>
            </a:fld>
            <a:endParaRPr lang="en-US"/>
          </a:p>
        </p:txBody>
      </p:sp>
    </p:spTree>
    <p:extLst>
      <p:ext uri="{BB962C8B-B14F-4D97-AF65-F5344CB8AC3E}">
        <p14:creationId xmlns:p14="http://schemas.microsoft.com/office/powerpoint/2010/main" val="196525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0A296-5FEA-6B4E-F3BB-C05E75344D7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7CDEE2E-9D0E-0C16-F896-40C999E5E9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D0CCD9F-47C1-419F-04BA-307B6E1C3C8C}"/>
              </a:ext>
            </a:extLst>
          </p:cNvPr>
          <p:cNvSpPr>
            <a:spLocks noGrp="1"/>
          </p:cNvSpPr>
          <p:nvPr>
            <p:ph type="dt" sz="half" idx="10"/>
          </p:nvPr>
        </p:nvSpPr>
        <p:spPr/>
        <p:txBody>
          <a:bodyPr/>
          <a:lstStyle/>
          <a:p>
            <a:fld id="{644EC1AF-595A-4322-8ED0-73233FC73319}" type="datetimeFigureOut">
              <a:rPr lang="en-US" smtClean="0"/>
              <a:t>5/29/2024</a:t>
            </a:fld>
            <a:endParaRPr lang="en-US"/>
          </a:p>
        </p:txBody>
      </p:sp>
      <p:sp>
        <p:nvSpPr>
          <p:cNvPr id="5" name="Footer Placeholder 4">
            <a:extLst>
              <a:ext uri="{FF2B5EF4-FFF2-40B4-BE49-F238E27FC236}">
                <a16:creationId xmlns:a16="http://schemas.microsoft.com/office/drawing/2014/main" id="{AB37B571-E607-79D6-7A5B-7C7F3CFF54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B963BC-3F24-7089-5E43-9324FE68E48E}"/>
              </a:ext>
            </a:extLst>
          </p:cNvPr>
          <p:cNvSpPr>
            <a:spLocks noGrp="1"/>
          </p:cNvSpPr>
          <p:nvPr>
            <p:ph type="sldNum" sz="quarter" idx="12"/>
          </p:nvPr>
        </p:nvSpPr>
        <p:spPr/>
        <p:txBody>
          <a:bodyPr/>
          <a:lstStyle/>
          <a:p>
            <a:fld id="{36038621-8281-4CBE-8CF0-60A57F66E8AD}" type="slidenum">
              <a:rPr lang="en-US" smtClean="0"/>
              <a:t>‹#›</a:t>
            </a:fld>
            <a:endParaRPr lang="en-US"/>
          </a:p>
        </p:txBody>
      </p:sp>
    </p:spTree>
    <p:extLst>
      <p:ext uri="{BB962C8B-B14F-4D97-AF65-F5344CB8AC3E}">
        <p14:creationId xmlns:p14="http://schemas.microsoft.com/office/powerpoint/2010/main" val="34221910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DC97-41A0-F76F-B572-E445AEFA4B7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CEA8ED7-22D3-750C-8135-4CC3947DC1D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39CAD1-735B-466A-9A6C-9F66691AC0A7}"/>
              </a:ext>
            </a:extLst>
          </p:cNvPr>
          <p:cNvSpPr>
            <a:spLocks noGrp="1"/>
          </p:cNvSpPr>
          <p:nvPr>
            <p:ph type="dt" sz="half" idx="10"/>
          </p:nvPr>
        </p:nvSpPr>
        <p:spPr/>
        <p:txBody>
          <a:bodyPr/>
          <a:lstStyle/>
          <a:p>
            <a:fld id="{644EC1AF-595A-4322-8ED0-73233FC73319}" type="datetimeFigureOut">
              <a:rPr lang="en-US" smtClean="0"/>
              <a:t>5/29/2024</a:t>
            </a:fld>
            <a:endParaRPr lang="en-US"/>
          </a:p>
        </p:txBody>
      </p:sp>
      <p:sp>
        <p:nvSpPr>
          <p:cNvPr id="5" name="Footer Placeholder 4">
            <a:extLst>
              <a:ext uri="{FF2B5EF4-FFF2-40B4-BE49-F238E27FC236}">
                <a16:creationId xmlns:a16="http://schemas.microsoft.com/office/drawing/2014/main" id="{73CDA897-05CA-57FA-89DA-FDA8BA7845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713846-F044-133D-6659-B7B8E5F2BE15}"/>
              </a:ext>
            </a:extLst>
          </p:cNvPr>
          <p:cNvSpPr>
            <a:spLocks noGrp="1"/>
          </p:cNvSpPr>
          <p:nvPr>
            <p:ph type="sldNum" sz="quarter" idx="12"/>
          </p:nvPr>
        </p:nvSpPr>
        <p:spPr/>
        <p:txBody>
          <a:bodyPr/>
          <a:lstStyle/>
          <a:p>
            <a:fld id="{36038621-8281-4CBE-8CF0-60A57F66E8AD}" type="slidenum">
              <a:rPr lang="en-US" smtClean="0"/>
              <a:t>‹#›</a:t>
            </a:fld>
            <a:endParaRPr lang="en-US"/>
          </a:p>
        </p:txBody>
      </p:sp>
    </p:spTree>
    <p:extLst>
      <p:ext uri="{BB962C8B-B14F-4D97-AF65-F5344CB8AC3E}">
        <p14:creationId xmlns:p14="http://schemas.microsoft.com/office/powerpoint/2010/main" val="1569810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02FD76-9F2F-9FEF-B1BA-AC58A6B9E31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C1132B-9A49-8218-E5FE-88D381699FF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130989-72D6-73E8-E05A-19FB146D1DDD}"/>
              </a:ext>
            </a:extLst>
          </p:cNvPr>
          <p:cNvSpPr>
            <a:spLocks noGrp="1"/>
          </p:cNvSpPr>
          <p:nvPr>
            <p:ph type="dt" sz="half" idx="10"/>
          </p:nvPr>
        </p:nvSpPr>
        <p:spPr/>
        <p:txBody>
          <a:bodyPr/>
          <a:lstStyle/>
          <a:p>
            <a:fld id="{644EC1AF-595A-4322-8ED0-73233FC73319}" type="datetimeFigureOut">
              <a:rPr lang="en-US" smtClean="0"/>
              <a:t>5/29/2024</a:t>
            </a:fld>
            <a:endParaRPr lang="en-US"/>
          </a:p>
        </p:txBody>
      </p:sp>
      <p:sp>
        <p:nvSpPr>
          <p:cNvPr id="5" name="Footer Placeholder 4">
            <a:extLst>
              <a:ext uri="{FF2B5EF4-FFF2-40B4-BE49-F238E27FC236}">
                <a16:creationId xmlns:a16="http://schemas.microsoft.com/office/drawing/2014/main" id="{04135049-E81E-9772-D60C-ADF784AC5B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628F4E-4260-2DFF-777A-086581C0482D}"/>
              </a:ext>
            </a:extLst>
          </p:cNvPr>
          <p:cNvSpPr>
            <a:spLocks noGrp="1"/>
          </p:cNvSpPr>
          <p:nvPr>
            <p:ph type="sldNum" sz="quarter" idx="12"/>
          </p:nvPr>
        </p:nvSpPr>
        <p:spPr/>
        <p:txBody>
          <a:bodyPr/>
          <a:lstStyle/>
          <a:p>
            <a:fld id="{36038621-8281-4CBE-8CF0-60A57F66E8AD}" type="slidenum">
              <a:rPr lang="en-US" smtClean="0"/>
              <a:t>‹#›</a:t>
            </a:fld>
            <a:endParaRPr lang="en-US"/>
          </a:p>
        </p:txBody>
      </p:sp>
    </p:spTree>
    <p:extLst>
      <p:ext uri="{BB962C8B-B14F-4D97-AF65-F5344CB8AC3E}">
        <p14:creationId xmlns:p14="http://schemas.microsoft.com/office/powerpoint/2010/main" val="11743817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48A03-8424-E5D3-9D9D-07DFAE7B9B17}"/>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CAA4554D-4A62-04CF-EB84-5DD566F98BD5}"/>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49F1DA-4D3C-49D9-6F1C-E55A87D184C9}"/>
              </a:ext>
            </a:extLst>
          </p:cNvPr>
          <p:cNvSpPr>
            <a:spLocks noGrp="1"/>
          </p:cNvSpPr>
          <p:nvPr>
            <p:ph type="dt" sz="half" idx="10"/>
          </p:nvPr>
        </p:nvSpPr>
        <p:spPr/>
        <p:txBody>
          <a:bodyPr/>
          <a:lstStyle/>
          <a:p>
            <a:fld id="{644EC1AF-595A-4322-8ED0-73233FC73319}" type="datetimeFigureOut">
              <a:rPr lang="en-US" smtClean="0"/>
              <a:t>5/29/2024</a:t>
            </a:fld>
            <a:endParaRPr lang="en-US"/>
          </a:p>
        </p:txBody>
      </p:sp>
      <p:sp>
        <p:nvSpPr>
          <p:cNvPr id="5" name="Footer Placeholder 4">
            <a:extLst>
              <a:ext uri="{FF2B5EF4-FFF2-40B4-BE49-F238E27FC236}">
                <a16:creationId xmlns:a16="http://schemas.microsoft.com/office/drawing/2014/main" id="{DF660A34-2BCC-599E-8F98-6538B6D1E8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49E086-4BB7-67BC-16CA-CFE483A0AB64}"/>
              </a:ext>
            </a:extLst>
          </p:cNvPr>
          <p:cNvSpPr>
            <a:spLocks noGrp="1"/>
          </p:cNvSpPr>
          <p:nvPr>
            <p:ph type="sldNum" sz="quarter" idx="12"/>
          </p:nvPr>
        </p:nvSpPr>
        <p:spPr/>
        <p:txBody>
          <a:bodyPr/>
          <a:lstStyle/>
          <a:p>
            <a:fld id="{36038621-8281-4CBE-8CF0-60A57F66E8AD}" type="slidenum">
              <a:rPr lang="en-US" smtClean="0"/>
              <a:t>‹#›</a:t>
            </a:fld>
            <a:endParaRPr lang="en-US"/>
          </a:p>
        </p:txBody>
      </p:sp>
    </p:spTree>
    <p:extLst>
      <p:ext uri="{BB962C8B-B14F-4D97-AF65-F5344CB8AC3E}">
        <p14:creationId xmlns:p14="http://schemas.microsoft.com/office/powerpoint/2010/main" val="2204300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C82AC-4A9A-C51F-5DB8-327845CED6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EFEE18-623A-0B13-9982-CBD66DE9B3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648CE4-9C86-F492-51DB-D7052C9566EC}"/>
              </a:ext>
            </a:extLst>
          </p:cNvPr>
          <p:cNvSpPr>
            <a:spLocks noGrp="1"/>
          </p:cNvSpPr>
          <p:nvPr>
            <p:ph type="dt" sz="half" idx="10"/>
          </p:nvPr>
        </p:nvSpPr>
        <p:spPr/>
        <p:txBody>
          <a:bodyPr/>
          <a:lstStyle/>
          <a:p>
            <a:fld id="{644EC1AF-595A-4322-8ED0-73233FC73319}" type="datetimeFigureOut">
              <a:rPr lang="en-US" smtClean="0"/>
              <a:t>5/29/2024</a:t>
            </a:fld>
            <a:endParaRPr lang="en-US"/>
          </a:p>
        </p:txBody>
      </p:sp>
      <p:sp>
        <p:nvSpPr>
          <p:cNvPr id="5" name="Footer Placeholder 4">
            <a:extLst>
              <a:ext uri="{FF2B5EF4-FFF2-40B4-BE49-F238E27FC236}">
                <a16:creationId xmlns:a16="http://schemas.microsoft.com/office/drawing/2014/main" id="{4EE942B3-CCB5-BEEC-8FED-AD32FBF835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03D386-80E2-993A-DBB5-FA806AB3BC3A}"/>
              </a:ext>
            </a:extLst>
          </p:cNvPr>
          <p:cNvSpPr>
            <a:spLocks noGrp="1"/>
          </p:cNvSpPr>
          <p:nvPr>
            <p:ph type="sldNum" sz="quarter" idx="12"/>
          </p:nvPr>
        </p:nvSpPr>
        <p:spPr/>
        <p:txBody>
          <a:bodyPr/>
          <a:lstStyle/>
          <a:p>
            <a:fld id="{36038621-8281-4CBE-8CF0-60A57F66E8AD}" type="slidenum">
              <a:rPr lang="en-US" smtClean="0"/>
              <a:t>‹#›</a:t>
            </a:fld>
            <a:endParaRPr lang="en-US"/>
          </a:p>
        </p:txBody>
      </p:sp>
    </p:spTree>
    <p:extLst>
      <p:ext uri="{BB962C8B-B14F-4D97-AF65-F5344CB8AC3E}">
        <p14:creationId xmlns:p14="http://schemas.microsoft.com/office/powerpoint/2010/main" val="35578011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DDE41-4060-3F54-6D50-6D04477847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9CC10C0-A2B5-F5F7-91D3-4C23FDD7074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7E00FC-4164-DE5E-B39D-B8F709E32D3A}"/>
              </a:ext>
            </a:extLst>
          </p:cNvPr>
          <p:cNvSpPr>
            <a:spLocks noGrp="1"/>
          </p:cNvSpPr>
          <p:nvPr>
            <p:ph type="dt" sz="half" idx="10"/>
          </p:nvPr>
        </p:nvSpPr>
        <p:spPr/>
        <p:txBody>
          <a:bodyPr/>
          <a:lstStyle/>
          <a:p>
            <a:fld id="{644EC1AF-595A-4322-8ED0-73233FC73319}" type="datetimeFigureOut">
              <a:rPr lang="en-US" smtClean="0"/>
              <a:t>5/29/2024</a:t>
            </a:fld>
            <a:endParaRPr lang="en-US"/>
          </a:p>
        </p:txBody>
      </p:sp>
      <p:sp>
        <p:nvSpPr>
          <p:cNvPr id="5" name="Footer Placeholder 4">
            <a:extLst>
              <a:ext uri="{FF2B5EF4-FFF2-40B4-BE49-F238E27FC236}">
                <a16:creationId xmlns:a16="http://schemas.microsoft.com/office/drawing/2014/main" id="{8F5AA6B9-DA1C-3A8D-1CE4-456E37DE70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676122-B85F-9C10-C0F4-F90174D08B79}"/>
              </a:ext>
            </a:extLst>
          </p:cNvPr>
          <p:cNvSpPr>
            <a:spLocks noGrp="1"/>
          </p:cNvSpPr>
          <p:nvPr>
            <p:ph type="sldNum" sz="quarter" idx="12"/>
          </p:nvPr>
        </p:nvSpPr>
        <p:spPr/>
        <p:txBody>
          <a:bodyPr/>
          <a:lstStyle/>
          <a:p>
            <a:fld id="{36038621-8281-4CBE-8CF0-60A57F66E8AD}" type="slidenum">
              <a:rPr lang="en-US" smtClean="0"/>
              <a:t>‹#›</a:t>
            </a:fld>
            <a:endParaRPr lang="en-US"/>
          </a:p>
        </p:txBody>
      </p:sp>
    </p:spTree>
    <p:extLst>
      <p:ext uri="{BB962C8B-B14F-4D97-AF65-F5344CB8AC3E}">
        <p14:creationId xmlns:p14="http://schemas.microsoft.com/office/powerpoint/2010/main" val="3923663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FB9BB-1290-DBCC-BDD5-24D2E3A6D9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361B70-550F-0BC2-23DE-8520974A85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265C6EF-4163-9EDD-1E57-08A654C4F8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D93617-CD4A-C53B-B265-AAC39BBDF7F3}"/>
              </a:ext>
            </a:extLst>
          </p:cNvPr>
          <p:cNvSpPr>
            <a:spLocks noGrp="1"/>
          </p:cNvSpPr>
          <p:nvPr>
            <p:ph type="dt" sz="half" idx="10"/>
          </p:nvPr>
        </p:nvSpPr>
        <p:spPr/>
        <p:txBody>
          <a:bodyPr/>
          <a:lstStyle/>
          <a:p>
            <a:fld id="{644EC1AF-595A-4322-8ED0-73233FC73319}" type="datetimeFigureOut">
              <a:rPr lang="en-US" smtClean="0"/>
              <a:t>5/29/2024</a:t>
            </a:fld>
            <a:endParaRPr lang="en-US"/>
          </a:p>
        </p:txBody>
      </p:sp>
      <p:sp>
        <p:nvSpPr>
          <p:cNvPr id="6" name="Footer Placeholder 5">
            <a:extLst>
              <a:ext uri="{FF2B5EF4-FFF2-40B4-BE49-F238E27FC236}">
                <a16:creationId xmlns:a16="http://schemas.microsoft.com/office/drawing/2014/main" id="{06266A82-2012-7784-78E0-40AA949E0C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DB9EC2-DF05-E956-EFA0-7E81BE0B0F9A}"/>
              </a:ext>
            </a:extLst>
          </p:cNvPr>
          <p:cNvSpPr>
            <a:spLocks noGrp="1"/>
          </p:cNvSpPr>
          <p:nvPr>
            <p:ph type="sldNum" sz="quarter" idx="12"/>
          </p:nvPr>
        </p:nvSpPr>
        <p:spPr/>
        <p:txBody>
          <a:bodyPr/>
          <a:lstStyle/>
          <a:p>
            <a:fld id="{36038621-8281-4CBE-8CF0-60A57F66E8AD}" type="slidenum">
              <a:rPr lang="en-US" smtClean="0"/>
              <a:t>‹#›</a:t>
            </a:fld>
            <a:endParaRPr lang="en-US"/>
          </a:p>
        </p:txBody>
      </p:sp>
    </p:spTree>
    <p:extLst>
      <p:ext uri="{BB962C8B-B14F-4D97-AF65-F5344CB8AC3E}">
        <p14:creationId xmlns:p14="http://schemas.microsoft.com/office/powerpoint/2010/main" val="2307323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56006-BC25-C999-675E-5A12562DB9D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7AF8ED-E51F-6998-EDEE-6F8918220B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0E46B66-5EB8-77AA-70C7-DEA798D53B9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FB9377-660D-9DBC-39C8-D346EBD4DC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27AD3E-6155-F08E-4F95-A805ABBA85C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4CE7EA-F988-384B-CBB6-95D8BAD14CDD}"/>
              </a:ext>
            </a:extLst>
          </p:cNvPr>
          <p:cNvSpPr>
            <a:spLocks noGrp="1"/>
          </p:cNvSpPr>
          <p:nvPr>
            <p:ph type="dt" sz="half" idx="10"/>
          </p:nvPr>
        </p:nvSpPr>
        <p:spPr/>
        <p:txBody>
          <a:bodyPr/>
          <a:lstStyle/>
          <a:p>
            <a:fld id="{644EC1AF-595A-4322-8ED0-73233FC73319}" type="datetimeFigureOut">
              <a:rPr lang="en-US" smtClean="0"/>
              <a:t>5/29/2024</a:t>
            </a:fld>
            <a:endParaRPr lang="en-US"/>
          </a:p>
        </p:txBody>
      </p:sp>
      <p:sp>
        <p:nvSpPr>
          <p:cNvPr id="8" name="Footer Placeholder 7">
            <a:extLst>
              <a:ext uri="{FF2B5EF4-FFF2-40B4-BE49-F238E27FC236}">
                <a16:creationId xmlns:a16="http://schemas.microsoft.com/office/drawing/2014/main" id="{6B5B4542-999B-A8EF-EC2C-51065900952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FC984C-2416-6CA2-3BD0-4A4B134320B1}"/>
              </a:ext>
            </a:extLst>
          </p:cNvPr>
          <p:cNvSpPr>
            <a:spLocks noGrp="1"/>
          </p:cNvSpPr>
          <p:nvPr>
            <p:ph type="sldNum" sz="quarter" idx="12"/>
          </p:nvPr>
        </p:nvSpPr>
        <p:spPr/>
        <p:txBody>
          <a:bodyPr/>
          <a:lstStyle/>
          <a:p>
            <a:fld id="{36038621-8281-4CBE-8CF0-60A57F66E8AD}" type="slidenum">
              <a:rPr lang="en-US" smtClean="0"/>
              <a:t>‹#›</a:t>
            </a:fld>
            <a:endParaRPr lang="en-US"/>
          </a:p>
        </p:txBody>
      </p:sp>
    </p:spTree>
    <p:extLst>
      <p:ext uri="{BB962C8B-B14F-4D97-AF65-F5344CB8AC3E}">
        <p14:creationId xmlns:p14="http://schemas.microsoft.com/office/powerpoint/2010/main" val="39306190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BEE65-81AA-E45E-F568-205CFDCAD75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A3641D2-6595-31BD-EA75-4FAD79F7F61D}"/>
              </a:ext>
            </a:extLst>
          </p:cNvPr>
          <p:cNvSpPr>
            <a:spLocks noGrp="1"/>
          </p:cNvSpPr>
          <p:nvPr>
            <p:ph type="dt" sz="half" idx="10"/>
          </p:nvPr>
        </p:nvSpPr>
        <p:spPr/>
        <p:txBody>
          <a:bodyPr/>
          <a:lstStyle/>
          <a:p>
            <a:fld id="{644EC1AF-595A-4322-8ED0-73233FC73319}" type="datetimeFigureOut">
              <a:rPr lang="en-US" smtClean="0"/>
              <a:t>5/29/2024</a:t>
            </a:fld>
            <a:endParaRPr lang="en-US"/>
          </a:p>
        </p:txBody>
      </p:sp>
      <p:sp>
        <p:nvSpPr>
          <p:cNvPr id="4" name="Footer Placeholder 3">
            <a:extLst>
              <a:ext uri="{FF2B5EF4-FFF2-40B4-BE49-F238E27FC236}">
                <a16:creationId xmlns:a16="http://schemas.microsoft.com/office/drawing/2014/main" id="{14CC168B-966D-1579-2679-68B326515CD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E990045-64E8-EA88-4147-21E007BEABDB}"/>
              </a:ext>
            </a:extLst>
          </p:cNvPr>
          <p:cNvSpPr>
            <a:spLocks noGrp="1"/>
          </p:cNvSpPr>
          <p:nvPr>
            <p:ph type="sldNum" sz="quarter" idx="12"/>
          </p:nvPr>
        </p:nvSpPr>
        <p:spPr/>
        <p:txBody>
          <a:bodyPr/>
          <a:lstStyle/>
          <a:p>
            <a:fld id="{36038621-8281-4CBE-8CF0-60A57F66E8AD}" type="slidenum">
              <a:rPr lang="en-US" smtClean="0"/>
              <a:t>‹#›</a:t>
            </a:fld>
            <a:endParaRPr lang="en-US"/>
          </a:p>
        </p:txBody>
      </p:sp>
    </p:spTree>
    <p:extLst>
      <p:ext uri="{BB962C8B-B14F-4D97-AF65-F5344CB8AC3E}">
        <p14:creationId xmlns:p14="http://schemas.microsoft.com/office/powerpoint/2010/main" val="12108025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5B8B9B-D2E7-E272-2AD6-574FDAE83386}"/>
              </a:ext>
            </a:extLst>
          </p:cNvPr>
          <p:cNvSpPr>
            <a:spLocks noGrp="1"/>
          </p:cNvSpPr>
          <p:nvPr>
            <p:ph type="dt" sz="half" idx="10"/>
          </p:nvPr>
        </p:nvSpPr>
        <p:spPr/>
        <p:txBody>
          <a:bodyPr/>
          <a:lstStyle/>
          <a:p>
            <a:fld id="{644EC1AF-595A-4322-8ED0-73233FC73319}" type="datetimeFigureOut">
              <a:rPr lang="en-US" smtClean="0"/>
              <a:t>5/29/2024</a:t>
            </a:fld>
            <a:endParaRPr lang="en-US"/>
          </a:p>
        </p:txBody>
      </p:sp>
      <p:sp>
        <p:nvSpPr>
          <p:cNvPr id="3" name="Footer Placeholder 2">
            <a:extLst>
              <a:ext uri="{FF2B5EF4-FFF2-40B4-BE49-F238E27FC236}">
                <a16:creationId xmlns:a16="http://schemas.microsoft.com/office/drawing/2014/main" id="{BB5625A3-5484-8B62-0D88-309CEE07F65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71E0AA-A326-C393-2A72-6E7849F56B35}"/>
              </a:ext>
            </a:extLst>
          </p:cNvPr>
          <p:cNvSpPr>
            <a:spLocks noGrp="1"/>
          </p:cNvSpPr>
          <p:nvPr>
            <p:ph type="sldNum" sz="quarter" idx="12"/>
          </p:nvPr>
        </p:nvSpPr>
        <p:spPr/>
        <p:txBody>
          <a:bodyPr/>
          <a:lstStyle/>
          <a:p>
            <a:fld id="{36038621-8281-4CBE-8CF0-60A57F66E8AD}" type="slidenum">
              <a:rPr lang="en-US" smtClean="0"/>
              <a:t>‹#›</a:t>
            </a:fld>
            <a:endParaRPr lang="en-US"/>
          </a:p>
        </p:txBody>
      </p:sp>
    </p:spTree>
    <p:extLst>
      <p:ext uri="{BB962C8B-B14F-4D97-AF65-F5344CB8AC3E}">
        <p14:creationId xmlns:p14="http://schemas.microsoft.com/office/powerpoint/2010/main" val="16168403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63D01-1593-3450-F176-AB35867218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3C5D852-D155-C76E-9F5F-29F50DE0F96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5E122C1-5E27-720D-F559-8C7E30C4F3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03673E-7697-BD31-8A6B-C55A814DFD5C}"/>
              </a:ext>
            </a:extLst>
          </p:cNvPr>
          <p:cNvSpPr>
            <a:spLocks noGrp="1"/>
          </p:cNvSpPr>
          <p:nvPr>
            <p:ph type="dt" sz="half" idx="10"/>
          </p:nvPr>
        </p:nvSpPr>
        <p:spPr/>
        <p:txBody>
          <a:bodyPr/>
          <a:lstStyle/>
          <a:p>
            <a:fld id="{644EC1AF-595A-4322-8ED0-73233FC73319}" type="datetimeFigureOut">
              <a:rPr lang="en-US" smtClean="0"/>
              <a:t>5/29/2024</a:t>
            </a:fld>
            <a:endParaRPr lang="en-US"/>
          </a:p>
        </p:txBody>
      </p:sp>
      <p:sp>
        <p:nvSpPr>
          <p:cNvPr id="6" name="Footer Placeholder 5">
            <a:extLst>
              <a:ext uri="{FF2B5EF4-FFF2-40B4-BE49-F238E27FC236}">
                <a16:creationId xmlns:a16="http://schemas.microsoft.com/office/drawing/2014/main" id="{D704377A-F80B-F912-E1B4-DB8432585A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44CF94-C1F3-3B96-DB1E-8274AADC43D6}"/>
              </a:ext>
            </a:extLst>
          </p:cNvPr>
          <p:cNvSpPr>
            <a:spLocks noGrp="1"/>
          </p:cNvSpPr>
          <p:nvPr>
            <p:ph type="sldNum" sz="quarter" idx="12"/>
          </p:nvPr>
        </p:nvSpPr>
        <p:spPr/>
        <p:txBody>
          <a:bodyPr/>
          <a:lstStyle/>
          <a:p>
            <a:fld id="{36038621-8281-4CBE-8CF0-60A57F66E8AD}" type="slidenum">
              <a:rPr lang="en-US" smtClean="0"/>
              <a:t>‹#›</a:t>
            </a:fld>
            <a:endParaRPr lang="en-US"/>
          </a:p>
        </p:txBody>
      </p:sp>
    </p:spTree>
    <p:extLst>
      <p:ext uri="{BB962C8B-B14F-4D97-AF65-F5344CB8AC3E}">
        <p14:creationId xmlns:p14="http://schemas.microsoft.com/office/powerpoint/2010/main" val="34777566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265A8-2020-11B5-A38B-6EF27CB24B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4953093-04EE-817B-D882-CE10618771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9FC535C-CD88-B7FF-162F-C6D6323195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D4FDF7-EECF-B687-E104-B8A703819650}"/>
              </a:ext>
            </a:extLst>
          </p:cNvPr>
          <p:cNvSpPr>
            <a:spLocks noGrp="1"/>
          </p:cNvSpPr>
          <p:nvPr>
            <p:ph type="dt" sz="half" idx="10"/>
          </p:nvPr>
        </p:nvSpPr>
        <p:spPr/>
        <p:txBody>
          <a:bodyPr/>
          <a:lstStyle/>
          <a:p>
            <a:fld id="{644EC1AF-595A-4322-8ED0-73233FC73319}" type="datetimeFigureOut">
              <a:rPr lang="en-US" smtClean="0"/>
              <a:t>5/29/2024</a:t>
            </a:fld>
            <a:endParaRPr lang="en-US"/>
          </a:p>
        </p:txBody>
      </p:sp>
      <p:sp>
        <p:nvSpPr>
          <p:cNvPr id="6" name="Footer Placeholder 5">
            <a:extLst>
              <a:ext uri="{FF2B5EF4-FFF2-40B4-BE49-F238E27FC236}">
                <a16:creationId xmlns:a16="http://schemas.microsoft.com/office/drawing/2014/main" id="{55A6EBBE-EDF6-600A-11FD-596F0569BF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FCA253-7C02-470D-66FF-4D919B773DC5}"/>
              </a:ext>
            </a:extLst>
          </p:cNvPr>
          <p:cNvSpPr>
            <a:spLocks noGrp="1"/>
          </p:cNvSpPr>
          <p:nvPr>
            <p:ph type="sldNum" sz="quarter" idx="12"/>
          </p:nvPr>
        </p:nvSpPr>
        <p:spPr/>
        <p:txBody>
          <a:bodyPr/>
          <a:lstStyle/>
          <a:p>
            <a:fld id="{36038621-8281-4CBE-8CF0-60A57F66E8AD}" type="slidenum">
              <a:rPr lang="en-US" smtClean="0"/>
              <a:t>‹#›</a:t>
            </a:fld>
            <a:endParaRPr lang="en-US"/>
          </a:p>
        </p:txBody>
      </p:sp>
    </p:spTree>
    <p:extLst>
      <p:ext uri="{BB962C8B-B14F-4D97-AF65-F5344CB8AC3E}">
        <p14:creationId xmlns:p14="http://schemas.microsoft.com/office/powerpoint/2010/main" val="3809398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F0F7D9-E143-9173-6CDB-7D78B38B64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DD847ED-198A-1460-9A8E-63289138C2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B16A9A-AF50-8E4B-25A2-1C70666CC2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44EC1AF-595A-4322-8ED0-73233FC73319}" type="datetimeFigureOut">
              <a:rPr lang="en-US" smtClean="0"/>
              <a:t>5/29/2024</a:t>
            </a:fld>
            <a:endParaRPr lang="en-US"/>
          </a:p>
        </p:txBody>
      </p:sp>
      <p:sp>
        <p:nvSpPr>
          <p:cNvPr id="5" name="Footer Placeholder 4">
            <a:extLst>
              <a:ext uri="{FF2B5EF4-FFF2-40B4-BE49-F238E27FC236}">
                <a16:creationId xmlns:a16="http://schemas.microsoft.com/office/drawing/2014/main" id="{BE114EE1-0EB1-7007-2F24-C665F66E10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355BCE4-C5FB-C825-BC96-6941B812F9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038621-8281-4CBE-8CF0-60A57F66E8AD}" type="slidenum">
              <a:rPr lang="en-US" smtClean="0"/>
              <a:t>‹#›</a:t>
            </a:fld>
            <a:endParaRPr lang="en-US"/>
          </a:p>
        </p:txBody>
      </p:sp>
    </p:spTree>
    <p:extLst>
      <p:ext uri="{BB962C8B-B14F-4D97-AF65-F5344CB8AC3E}">
        <p14:creationId xmlns:p14="http://schemas.microsoft.com/office/powerpoint/2010/main" val="39111940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descr="Person In A Lab">
            <a:extLst>
              <a:ext uri="{FF2B5EF4-FFF2-40B4-BE49-F238E27FC236}">
                <a16:creationId xmlns:a16="http://schemas.microsoft.com/office/drawing/2014/main" id="{522059A4-0E88-C148-6A8C-498187DDF6A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07536A-6FC6-9707-8458-F7683098F9EB}"/>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a:solidFill>
                  <a:srgbClr val="FFFFFF"/>
                </a:solidFill>
              </a:rPr>
              <a:t>Biostatistics, ANOVA, and Bonferroni Test</a:t>
            </a:r>
          </a:p>
        </p:txBody>
      </p:sp>
      <p:sp>
        <p:nvSpPr>
          <p:cNvPr id="3" name="Subtitle 2">
            <a:extLst>
              <a:ext uri="{FF2B5EF4-FFF2-40B4-BE49-F238E27FC236}">
                <a16:creationId xmlns:a16="http://schemas.microsoft.com/office/drawing/2014/main" id="{78FCD569-C20E-9B54-5545-C38EC93B45E2}"/>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US">
                <a:solidFill>
                  <a:srgbClr val="FFFFFF"/>
                </a:solidFill>
              </a:rPr>
              <a:t>An Introduction</a:t>
            </a:r>
          </a:p>
        </p:txBody>
      </p:sp>
    </p:spTree>
    <p:extLst>
      <p:ext uri="{BB962C8B-B14F-4D97-AF65-F5344CB8AC3E}">
        <p14:creationId xmlns:p14="http://schemas.microsoft.com/office/powerpoint/2010/main" val="3974534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9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A5B48-5932-C990-3492-024707E53537}"/>
              </a:ext>
            </a:extLst>
          </p:cNvPr>
          <p:cNvSpPr>
            <a:spLocks noGrp="1"/>
          </p:cNvSpPr>
          <p:nvPr>
            <p:ph type="title"/>
          </p:nvPr>
        </p:nvSpPr>
        <p:spPr>
          <a:xfrm>
            <a:off x="876693" y="181554"/>
            <a:ext cx="3455821" cy="1616203"/>
          </a:xfrm>
        </p:spPr>
        <p:txBody>
          <a:bodyPr vert="horz" lIns="91440" tIns="45720" rIns="91440" bIns="45720" rtlCol="0" anchor="b">
            <a:normAutofit/>
          </a:bodyPr>
          <a:lstStyle/>
          <a:p>
            <a:r>
              <a:rPr lang="en-US" sz="3200" dirty="0"/>
              <a:t>Bonferroni Correction </a:t>
            </a:r>
          </a:p>
        </p:txBody>
      </p:sp>
      <p:sp>
        <p:nvSpPr>
          <p:cNvPr id="3" name="Text Placeholder 2">
            <a:extLst>
              <a:ext uri="{FF2B5EF4-FFF2-40B4-BE49-F238E27FC236}">
                <a16:creationId xmlns:a16="http://schemas.microsoft.com/office/drawing/2014/main" id="{C5A0735B-88D5-3413-530C-2E69A44D6FAB}"/>
              </a:ext>
            </a:extLst>
          </p:cNvPr>
          <p:cNvSpPr>
            <a:spLocks noGrp="1"/>
          </p:cNvSpPr>
          <p:nvPr>
            <p:ph type="body" idx="1"/>
          </p:nvPr>
        </p:nvSpPr>
        <p:spPr>
          <a:xfrm>
            <a:off x="876693" y="2076276"/>
            <a:ext cx="3455821" cy="3932638"/>
          </a:xfrm>
        </p:spPr>
        <p:txBody>
          <a:bodyPr vert="horz" lIns="91440" tIns="45720" rIns="91440" bIns="45720" rtlCol="0" anchor="t">
            <a:normAutofit/>
          </a:bodyPr>
          <a:lstStyle/>
          <a:p>
            <a:pPr algn="just"/>
            <a:r>
              <a:rPr lang="en-US" sz="1600" dirty="0"/>
              <a:t>Formula and calculation process: </a:t>
            </a:r>
          </a:p>
          <a:p>
            <a:pPr algn="just"/>
            <a:endParaRPr lang="en-US" sz="1600" dirty="0"/>
          </a:p>
          <a:p>
            <a:pPr algn="just"/>
            <a:r>
              <a:rPr lang="en-US" sz="1600" dirty="0"/>
              <a:t>To apply Bonferroni correction, we divide the desired alpha level (typically 0.05) by the number of comparisons. </a:t>
            </a:r>
          </a:p>
          <a:p>
            <a:pPr algn="just"/>
            <a:endParaRPr lang="en-US" sz="1600" dirty="0"/>
          </a:p>
          <a:p>
            <a:pPr algn="just"/>
            <a:r>
              <a:rPr lang="en-US" sz="1600" dirty="0"/>
              <a:t>The adjusted alpha level (α') represents the new threshold for statistical significance. </a:t>
            </a:r>
          </a:p>
          <a:p>
            <a:pPr algn="just"/>
            <a:endParaRPr lang="en-US" sz="1600" dirty="0"/>
          </a:p>
          <a:p>
            <a:pPr algn="just"/>
            <a:r>
              <a:rPr lang="en-US" sz="1600" dirty="0"/>
              <a:t>If the p-value for a comparison is less than α', it is considered statistically significant. </a:t>
            </a:r>
          </a:p>
        </p:txBody>
      </p:sp>
      <p:pic>
        <p:nvPicPr>
          <p:cNvPr id="5" name="Picture 4" descr="Magnifying glass showing decling performance">
            <a:extLst>
              <a:ext uri="{FF2B5EF4-FFF2-40B4-BE49-F238E27FC236}">
                <a16:creationId xmlns:a16="http://schemas.microsoft.com/office/drawing/2014/main" id="{44716BA4-B4D5-1E53-3111-3C4DA6CA84CB}"/>
              </a:ext>
            </a:extLst>
          </p:cNvPr>
          <p:cNvPicPr>
            <a:picLocks noChangeAspect="1"/>
          </p:cNvPicPr>
          <p:nvPr/>
        </p:nvPicPr>
        <p:blipFill rotWithShape="1">
          <a:blip r:embed="rId2"/>
          <a:srcRect l="139" r="30703" b="-1"/>
          <a:stretch/>
        </p:blipFill>
        <p:spPr>
          <a:xfrm>
            <a:off x="5086726" y="10"/>
            <a:ext cx="7105273" cy="6857990"/>
          </a:xfrm>
          <a:prstGeom prst="rect">
            <a:avLst/>
          </a:prstGeom>
        </p:spPr>
      </p:pic>
      <p:grpSp>
        <p:nvGrpSpPr>
          <p:cNvPr id="9" name="Group 8">
            <a:extLst>
              <a:ext uri="{FF2B5EF4-FFF2-40B4-BE49-F238E27FC236}">
                <a16:creationId xmlns:a16="http://schemas.microsoft.com/office/drawing/2014/main" id="{A5AFD70F-20E3-55D2-E154-7D4FACFBB0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10" name="Rectangle 9">
              <a:extLst>
                <a:ext uri="{FF2B5EF4-FFF2-40B4-BE49-F238E27FC236}">
                  <a16:creationId xmlns:a16="http://schemas.microsoft.com/office/drawing/2014/main" id="{2FBDB812-268E-7EC5-B48A-7522718164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DA30E18-AA70-D998-AAFC-727CB0367F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290803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73BBEEF-B456-4A39-B44B-5A53E698A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Desk with stethoscope and computer keyboard">
            <a:extLst>
              <a:ext uri="{FF2B5EF4-FFF2-40B4-BE49-F238E27FC236}">
                <a16:creationId xmlns:a16="http://schemas.microsoft.com/office/drawing/2014/main" id="{FF3DCB56-03D9-D3A2-721B-0005DA42414D}"/>
              </a:ext>
            </a:extLst>
          </p:cNvPr>
          <p:cNvPicPr>
            <a:picLocks noChangeAspect="1"/>
          </p:cNvPicPr>
          <p:nvPr/>
        </p:nvPicPr>
        <p:blipFill rotWithShape="1">
          <a:blip r:embed="rId2"/>
          <a:srcRect l="40667" r="-1" b="-1"/>
          <a:stretch/>
        </p:blipFill>
        <p:spPr>
          <a:xfrm>
            <a:off x="1" y="10"/>
            <a:ext cx="6096000" cy="6857990"/>
          </a:xfrm>
          <a:prstGeom prst="rect">
            <a:avLst/>
          </a:prstGeom>
        </p:spPr>
      </p:pic>
      <p:sp useBgFill="1">
        <p:nvSpPr>
          <p:cNvPr id="11" name="Rectangle 10">
            <a:extLst>
              <a:ext uri="{FF2B5EF4-FFF2-40B4-BE49-F238E27FC236}">
                <a16:creationId xmlns:a16="http://schemas.microsoft.com/office/drawing/2014/main" id="{13A48C6C-3CC4-4EE5-A773-EC1EB7F59C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ln>
            <a:noFill/>
          </a:ln>
          <a:effectLst>
            <a:outerShdw blurRad="596900" dist="330200" dir="8820000" sx="87000" sy="87000" algn="t" rotWithShape="0">
              <a:srgbClr val="000000">
                <a:alpha val="2666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67C460-1A9C-9FD4-E244-BDD04DC57004}"/>
              </a:ext>
            </a:extLst>
          </p:cNvPr>
          <p:cNvSpPr>
            <a:spLocks noGrp="1"/>
          </p:cNvSpPr>
          <p:nvPr>
            <p:ph type="title"/>
          </p:nvPr>
        </p:nvSpPr>
        <p:spPr>
          <a:xfrm>
            <a:off x="6807575" y="771099"/>
            <a:ext cx="4658109" cy="2060878"/>
          </a:xfrm>
        </p:spPr>
        <p:txBody>
          <a:bodyPr vert="horz" lIns="91440" tIns="45720" rIns="91440" bIns="45720" rtlCol="0" anchor="t">
            <a:normAutofit fontScale="90000"/>
          </a:bodyPr>
          <a:lstStyle/>
          <a:p>
            <a:r>
              <a:rPr lang="en-US" sz="3600" dirty="0"/>
              <a:t>Explanation of how Bonferroni correction adjusts for multiple comparisons: </a:t>
            </a:r>
          </a:p>
        </p:txBody>
      </p:sp>
      <p:sp useBgFill="1">
        <p:nvSpPr>
          <p:cNvPr id="13" name="Rectangle 12">
            <a:extLst>
              <a:ext uri="{FF2B5EF4-FFF2-40B4-BE49-F238E27FC236}">
                <a16:creationId xmlns:a16="http://schemas.microsoft.com/office/drawing/2014/main" id="{F489C2E0-4895-4B72-85EA-7EE9FAFFD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5143500"/>
            <a:ext cx="6096000" cy="1714500"/>
          </a:xfrm>
          <a:prstGeom prst="rect">
            <a:avLst/>
          </a:prstGeom>
          <a:ln>
            <a:noFill/>
          </a:ln>
          <a:effectLst>
            <a:outerShdw blurRad="342900" dist="127000" dir="2400000" sx="90000" sy="90000" algn="t" rotWithShape="0">
              <a:srgbClr val="000000">
                <a:alpha val="2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7CF884D2-7423-52F1-F905-A2CDBE6525A4}"/>
              </a:ext>
            </a:extLst>
          </p:cNvPr>
          <p:cNvSpPr>
            <a:spLocks noGrp="1"/>
          </p:cNvSpPr>
          <p:nvPr>
            <p:ph type="body" idx="1"/>
          </p:nvPr>
        </p:nvSpPr>
        <p:spPr>
          <a:xfrm>
            <a:off x="6807574" y="3141437"/>
            <a:ext cx="4658109" cy="2726703"/>
          </a:xfrm>
        </p:spPr>
        <p:txBody>
          <a:bodyPr vert="horz" lIns="91440" tIns="45720" rIns="91440" bIns="45720" rtlCol="0" anchor="ctr">
            <a:normAutofit/>
          </a:bodyPr>
          <a:lstStyle/>
          <a:p>
            <a:pPr marL="0" indent="0">
              <a:buNone/>
            </a:pPr>
            <a:r>
              <a:rPr lang="en-US" sz="2400" dirty="0"/>
              <a:t>By lowering the threshold for significance, Bonferroni correction reduces the likelihood of falsely rejecting the null hypothesis due to conducting multiple tests</a:t>
            </a:r>
          </a:p>
        </p:txBody>
      </p:sp>
    </p:spTree>
    <p:extLst>
      <p:ext uri="{BB962C8B-B14F-4D97-AF65-F5344CB8AC3E}">
        <p14:creationId xmlns:p14="http://schemas.microsoft.com/office/powerpoint/2010/main" val="336205877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F3C3E-310A-72C4-49E8-ABDC35D40BA0}"/>
              </a:ext>
            </a:extLst>
          </p:cNvPr>
          <p:cNvSpPr>
            <a:spLocks noGrp="1"/>
          </p:cNvSpPr>
          <p:nvPr>
            <p:ph type="title"/>
          </p:nvPr>
        </p:nvSpPr>
        <p:spPr>
          <a:xfrm>
            <a:off x="762000" y="1138036"/>
            <a:ext cx="4085665" cy="1402470"/>
          </a:xfrm>
        </p:spPr>
        <p:txBody>
          <a:bodyPr vert="horz" lIns="91440" tIns="45720" rIns="91440" bIns="45720" rtlCol="0" anchor="t">
            <a:normAutofit/>
          </a:bodyPr>
          <a:lstStyle/>
          <a:p>
            <a:r>
              <a:rPr lang="en-US" sz="3000" dirty="0"/>
              <a:t>Example illustrating Bonferroni correction in practice: </a:t>
            </a:r>
          </a:p>
        </p:txBody>
      </p:sp>
      <p:cxnSp>
        <p:nvCxnSpPr>
          <p:cNvPr id="9" name="Straight Connector 8">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E9AD9879-C75A-4200-D1ED-CD7900E4AD60}"/>
              </a:ext>
            </a:extLst>
          </p:cNvPr>
          <p:cNvSpPr>
            <a:spLocks noGrp="1"/>
          </p:cNvSpPr>
          <p:nvPr>
            <p:ph type="body" idx="1"/>
          </p:nvPr>
        </p:nvSpPr>
        <p:spPr>
          <a:xfrm>
            <a:off x="762000" y="2551176"/>
            <a:ext cx="4085665" cy="3591207"/>
          </a:xfrm>
        </p:spPr>
        <p:txBody>
          <a:bodyPr vert="horz" lIns="91440" tIns="45720" rIns="91440" bIns="45720" rtlCol="0">
            <a:normAutofit/>
          </a:bodyPr>
          <a:lstStyle/>
          <a:p>
            <a:r>
              <a:rPr lang="en-US" sz="2000" dirty="0"/>
              <a:t>Suppose a study involves testing the effects of four different treatments on a specific outcome. The Bonferroni correction would adjust the alpha level from 0.05 to 0.0125 (0.05 divided by 4) to maintain an overall alpha level of 0.05</a:t>
            </a:r>
          </a:p>
        </p:txBody>
      </p:sp>
      <p:pic>
        <p:nvPicPr>
          <p:cNvPr id="5" name="Picture 4">
            <a:extLst>
              <a:ext uri="{FF2B5EF4-FFF2-40B4-BE49-F238E27FC236}">
                <a16:creationId xmlns:a16="http://schemas.microsoft.com/office/drawing/2014/main" id="{F5FB1544-97B9-7FE1-D9B9-7BEB489F96D5}"/>
              </a:ext>
            </a:extLst>
          </p:cNvPr>
          <p:cNvPicPr>
            <a:picLocks noChangeAspect="1"/>
          </p:cNvPicPr>
          <p:nvPr/>
        </p:nvPicPr>
        <p:blipFill rotWithShape="1">
          <a:blip r:embed="rId2"/>
          <a:srcRect l="5970" r="40380"/>
          <a:stretch/>
        </p:blipFill>
        <p:spPr>
          <a:xfrm>
            <a:off x="5650992" y="10"/>
            <a:ext cx="6541008" cy="6857990"/>
          </a:xfrm>
          <a:prstGeom prst="rect">
            <a:avLst/>
          </a:prstGeom>
        </p:spPr>
      </p:pic>
    </p:spTree>
    <p:extLst>
      <p:ext uri="{BB962C8B-B14F-4D97-AF65-F5344CB8AC3E}">
        <p14:creationId xmlns:p14="http://schemas.microsoft.com/office/powerpoint/2010/main" val="428737994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944E337-3E5D-4A1F-A5A1-2057F25B8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DA50D69-7CF7-4844-B844-A2B821C77F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854"/>
            <a:ext cx="12192000" cy="6865854"/>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835DC9-BACA-1238-4706-BDEC9403DB64}"/>
              </a:ext>
            </a:extLst>
          </p:cNvPr>
          <p:cNvSpPr>
            <a:spLocks noGrp="1"/>
          </p:cNvSpPr>
          <p:nvPr>
            <p:ph type="title"/>
          </p:nvPr>
        </p:nvSpPr>
        <p:spPr>
          <a:xfrm>
            <a:off x="4572001" y="601744"/>
            <a:ext cx="6781800" cy="1338696"/>
          </a:xfrm>
        </p:spPr>
        <p:txBody>
          <a:bodyPr vert="horz" lIns="91440" tIns="45720" rIns="91440" bIns="45720" rtlCol="0" anchor="ctr">
            <a:normAutofit/>
          </a:bodyPr>
          <a:lstStyle/>
          <a:p>
            <a:r>
              <a:rPr lang="en-US" dirty="0"/>
              <a:t>Application of Bonferroni Test </a:t>
            </a:r>
          </a:p>
        </p:txBody>
      </p:sp>
      <p:pic>
        <p:nvPicPr>
          <p:cNvPr id="5" name="Picture 4" descr="Close up of rack of test tubes with solution in lab">
            <a:extLst>
              <a:ext uri="{FF2B5EF4-FFF2-40B4-BE49-F238E27FC236}">
                <a16:creationId xmlns:a16="http://schemas.microsoft.com/office/drawing/2014/main" id="{1292BA7C-7DB5-8F20-BBCD-1DB951C923AD}"/>
              </a:ext>
            </a:extLst>
          </p:cNvPr>
          <p:cNvPicPr>
            <a:picLocks noChangeAspect="1"/>
          </p:cNvPicPr>
          <p:nvPr/>
        </p:nvPicPr>
        <p:blipFill rotWithShape="1">
          <a:blip r:embed="rId2"/>
          <a:srcRect l="46460" r="16994" b="-1"/>
          <a:stretch/>
        </p:blipFill>
        <p:spPr>
          <a:xfrm>
            <a:off x="20" y="10"/>
            <a:ext cx="3754739" cy="685799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sp>
        <p:nvSpPr>
          <p:cNvPr id="3" name="Text Placeholder 2">
            <a:extLst>
              <a:ext uri="{FF2B5EF4-FFF2-40B4-BE49-F238E27FC236}">
                <a16:creationId xmlns:a16="http://schemas.microsoft.com/office/drawing/2014/main" id="{CE23B16E-232D-6546-B3C0-2B7A603B315E}"/>
              </a:ext>
            </a:extLst>
          </p:cNvPr>
          <p:cNvSpPr>
            <a:spLocks noGrp="1"/>
          </p:cNvSpPr>
          <p:nvPr>
            <p:ph type="body" idx="1"/>
          </p:nvPr>
        </p:nvSpPr>
        <p:spPr>
          <a:xfrm>
            <a:off x="4572001" y="2201958"/>
            <a:ext cx="6781800" cy="3900730"/>
          </a:xfrm>
        </p:spPr>
        <p:txBody>
          <a:bodyPr vert="horz" lIns="91440" tIns="45720" rIns="91440" bIns="45720" rtlCol="0" anchor="t">
            <a:normAutofit/>
          </a:bodyPr>
          <a:lstStyle/>
          <a:p>
            <a:r>
              <a:rPr lang="en-US" sz="2000" dirty="0"/>
              <a:t>Scenarios where Bonferroni test is applicable: </a:t>
            </a:r>
          </a:p>
          <a:p>
            <a:endParaRPr lang="en-US" sz="2000" dirty="0"/>
          </a:p>
          <a:p>
            <a:r>
              <a:rPr lang="en-US" sz="2000" dirty="0"/>
              <a:t>Bonferroni correction is commonly used in situations involving multiple pairwise comparisons, such as post-hoc tests following ANOVA. </a:t>
            </a:r>
          </a:p>
          <a:p>
            <a:endParaRPr lang="en-US" sz="2000" dirty="0"/>
          </a:p>
          <a:p>
            <a:r>
              <a:rPr lang="en-US" sz="2000" dirty="0"/>
              <a:t>It is also applicable in genome-wide association studies (GWAS) and other large-scale analyses involving multiple hypothesis tests. </a:t>
            </a:r>
          </a:p>
        </p:txBody>
      </p:sp>
    </p:spTree>
    <p:extLst>
      <p:ext uri="{BB962C8B-B14F-4D97-AF65-F5344CB8AC3E}">
        <p14:creationId xmlns:p14="http://schemas.microsoft.com/office/powerpoint/2010/main" val="372025996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118BE5-9277-939B-A639-5E8C14E3CBD1}"/>
              </a:ext>
            </a:extLst>
          </p:cNvPr>
          <p:cNvSpPr>
            <a:spLocks noGrp="1"/>
          </p:cNvSpPr>
          <p:nvPr>
            <p:ph type="title"/>
          </p:nvPr>
        </p:nvSpPr>
        <p:spPr>
          <a:xfrm>
            <a:off x="841248" y="256032"/>
            <a:ext cx="10506456" cy="1014984"/>
          </a:xfrm>
        </p:spPr>
        <p:txBody>
          <a:bodyPr vert="horz" lIns="91440" tIns="45720" rIns="91440" bIns="45720" rtlCol="0" anchor="b">
            <a:normAutofit/>
          </a:bodyPr>
          <a:lstStyle/>
          <a:p>
            <a:r>
              <a:rPr lang="en-US" sz="3400" kern="1200" dirty="0">
                <a:solidFill>
                  <a:schemeClr val="tx1"/>
                </a:solidFill>
                <a:latin typeface="+mj-lt"/>
                <a:ea typeface="+mj-ea"/>
                <a:cs typeface="+mj-cs"/>
              </a:rPr>
              <a:t>Advantages and limitations of using Bonferroni correction: </a:t>
            </a:r>
          </a:p>
        </p:txBody>
      </p:sp>
      <p:sp>
        <p:nvSpPr>
          <p:cNvPr id="11" name="Rectangle 10">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Text Placeholder 2">
            <a:extLst>
              <a:ext uri="{FF2B5EF4-FFF2-40B4-BE49-F238E27FC236}">
                <a16:creationId xmlns:a16="http://schemas.microsoft.com/office/drawing/2014/main" id="{CBDB4182-ACCB-E8D8-22F8-B7D8493081DB}"/>
              </a:ext>
            </a:extLst>
          </p:cNvPr>
          <p:cNvGraphicFramePr/>
          <p:nvPr>
            <p:extLst>
              <p:ext uri="{D42A27DB-BD31-4B8C-83A1-F6EECF244321}">
                <p14:modId xmlns:p14="http://schemas.microsoft.com/office/powerpoint/2010/main" val="3463163012"/>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7171529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8F405-6894-531D-EC11-DFFA1EA582A8}"/>
              </a:ext>
            </a:extLst>
          </p:cNvPr>
          <p:cNvSpPr>
            <a:spLocks noGrp="1"/>
          </p:cNvSpPr>
          <p:nvPr>
            <p:ph type="title"/>
          </p:nvPr>
        </p:nvSpPr>
        <p:spPr/>
        <p:txBody>
          <a:bodyPr/>
          <a:lstStyle/>
          <a:p>
            <a:r>
              <a:rPr lang="en-US" dirty="0"/>
              <a:t>Differences Between One-way and Two-way ANOVA </a:t>
            </a:r>
          </a:p>
        </p:txBody>
      </p:sp>
      <p:graphicFrame>
        <p:nvGraphicFramePr>
          <p:cNvPr id="5" name="Text Placeholder 2">
            <a:extLst>
              <a:ext uri="{FF2B5EF4-FFF2-40B4-BE49-F238E27FC236}">
                <a16:creationId xmlns:a16="http://schemas.microsoft.com/office/drawing/2014/main" id="{D48288F3-4B54-2E1B-4FA5-C10D3C35E64B}"/>
              </a:ext>
            </a:extLst>
          </p:cNvPr>
          <p:cNvGraphicFramePr/>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691857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8F405-6894-531D-EC11-DFFA1EA582A8}"/>
              </a:ext>
            </a:extLst>
          </p:cNvPr>
          <p:cNvSpPr>
            <a:spLocks noGrp="1"/>
          </p:cNvSpPr>
          <p:nvPr>
            <p:ph type="title"/>
          </p:nvPr>
        </p:nvSpPr>
        <p:spPr>
          <a:xfrm>
            <a:off x="6823878" y="741391"/>
            <a:ext cx="4491821" cy="1616203"/>
          </a:xfrm>
        </p:spPr>
        <p:txBody>
          <a:bodyPr vert="horz" lIns="91440" tIns="45720" rIns="91440" bIns="45720" rtlCol="0" anchor="b">
            <a:normAutofit/>
          </a:bodyPr>
          <a:lstStyle/>
          <a:p>
            <a:r>
              <a:rPr lang="en-US" sz="3200" dirty="0"/>
              <a:t>Examples illustrating when to use each type:</a:t>
            </a:r>
          </a:p>
        </p:txBody>
      </p:sp>
      <p:pic>
        <p:nvPicPr>
          <p:cNvPr id="5" name="Picture 4" descr="A person reaching for a paper on a table full of paper and sticky notes">
            <a:extLst>
              <a:ext uri="{FF2B5EF4-FFF2-40B4-BE49-F238E27FC236}">
                <a16:creationId xmlns:a16="http://schemas.microsoft.com/office/drawing/2014/main" id="{B94A71FA-F428-862A-5860-276BBCC1B301}"/>
              </a:ext>
            </a:extLst>
          </p:cNvPr>
          <p:cNvPicPr>
            <a:picLocks noChangeAspect="1"/>
          </p:cNvPicPr>
          <p:nvPr/>
        </p:nvPicPr>
        <p:blipFill rotWithShape="1">
          <a:blip r:embed="rId2"/>
          <a:srcRect l="19837" r="20829" b="-1"/>
          <a:stretch/>
        </p:blipFill>
        <p:spPr>
          <a:xfrm>
            <a:off x="20" y="10"/>
            <a:ext cx="6095980" cy="6857990"/>
          </a:xfrm>
          <a:prstGeom prst="rect">
            <a:avLst/>
          </a:prstGeom>
        </p:spPr>
      </p:pic>
      <p:grpSp>
        <p:nvGrpSpPr>
          <p:cNvPr id="9" name="Group 8">
            <a:extLst>
              <a:ext uri="{FF2B5EF4-FFF2-40B4-BE49-F238E27FC236}">
                <a16:creationId xmlns:a16="http://schemas.microsoft.com/office/drawing/2014/main" id="{5EFBDE31-BB3E-6CFC-23CD-B5976DA38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3362" cy="6858000"/>
            <a:chOff x="12068638" y="0"/>
            <a:chExt cx="123362" cy="6858000"/>
          </a:xfrm>
        </p:grpSpPr>
        <p:sp>
          <p:nvSpPr>
            <p:cNvPr id="10" name="Rectangle 9">
              <a:extLst>
                <a:ext uri="{FF2B5EF4-FFF2-40B4-BE49-F238E27FC236}">
                  <a16:creationId xmlns:a16="http://schemas.microsoft.com/office/drawing/2014/main" id="{180A60EC-72BB-121F-556A-E2837FD99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91A2FAE-D41C-FF5D-B0A0-7808248ED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4139706"/>
              <a:ext cx="123362" cy="2718294"/>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 Placeholder 2">
            <a:extLst>
              <a:ext uri="{FF2B5EF4-FFF2-40B4-BE49-F238E27FC236}">
                <a16:creationId xmlns:a16="http://schemas.microsoft.com/office/drawing/2014/main" id="{88DA5FC2-337B-B093-9CA3-37B22711F50C}"/>
              </a:ext>
            </a:extLst>
          </p:cNvPr>
          <p:cNvSpPr>
            <a:spLocks noGrp="1"/>
          </p:cNvSpPr>
          <p:nvPr>
            <p:ph type="body" idx="1"/>
          </p:nvPr>
        </p:nvSpPr>
        <p:spPr>
          <a:xfrm>
            <a:off x="6823878" y="2533476"/>
            <a:ext cx="4491820" cy="3447832"/>
          </a:xfrm>
        </p:spPr>
        <p:txBody>
          <a:bodyPr vert="horz" lIns="91440" tIns="45720" rIns="91440" bIns="45720" rtlCol="0" anchor="t">
            <a:normAutofit/>
          </a:bodyPr>
          <a:lstStyle/>
          <a:p>
            <a:r>
              <a:rPr lang="en-US" sz="2000" dirty="0"/>
              <a:t>One-way ANOVA is appropriate when comparing means across three or more independent groups without considering any other factors. </a:t>
            </a:r>
          </a:p>
          <a:p>
            <a:endParaRPr lang="en-US" sz="2000" dirty="0"/>
          </a:p>
          <a:p>
            <a:r>
              <a:rPr lang="en-US" sz="2000" dirty="0"/>
              <a:t>Two-way ANOVA is suitable when studying the simultaneous effects of two independent variables on a dependent variable or when investigating interaction effects. </a:t>
            </a:r>
          </a:p>
        </p:txBody>
      </p:sp>
    </p:spTree>
    <p:extLst>
      <p:ext uri="{BB962C8B-B14F-4D97-AF65-F5344CB8AC3E}">
        <p14:creationId xmlns:p14="http://schemas.microsoft.com/office/powerpoint/2010/main" val="33306260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8F405-6894-531D-EC11-DFFA1EA582A8}"/>
              </a:ext>
            </a:extLst>
          </p:cNvPr>
          <p:cNvSpPr>
            <a:spLocks noGrp="1"/>
          </p:cNvSpPr>
          <p:nvPr>
            <p:ph type="title"/>
          </p:nvPr>
        </p:nvSpPr>
        <p:spPr>
          <a:xfrm>
            <a:off x="5868557" y="1138036"/>
            <a:ext cx="5444382" cy="1402470"/>
          </a:xfrm>
        </p:spPr>
        <p:txBody>
          <a:bodyPr vert="horz" lIns="91440" tIns="45720" rIns="91440" bIns="45720" rtlCol="0" anchor="t">
            <a:normAutofit/>
          </a:bodyPr>
          <a:lstStyle/>
          <a:p>
            <a:r>
              <a:rPr lang="en-US" sz="3200" dirty="0"/>
              <a:t>Understanding Interaction Effects </a:t>
            </a:r>
          </a:p>
        </p:txBody>
      </p:sp>
      <p:pic>
        <p:nvPicPr>
          <p:cNvPr id="5" name="Picture 4" descr="Hand with red strings">
            <a:extLst>
              <a:ext uri="{FF2B5EF4-FFF2-40B4-BE49-F238E27FC236}">
                <a16:creationId xmlns:a16="http://schemas.microsoft.com/office/drawing/2014/main" id="{77CD27C6-C580-FB08-6800-3C4EEB2EE926}"/>
              </a:ext>
            </a:extLst>
          </p:cNvPr>
          <p:cNvPicPr>
            <a:picLocks noChangeAspect="1"/>
          </p:cNvPicPr>
          <p:nvPr/>
        </p:nvPicPr>
        <p:blipFill rotWithShape="1">
          <a:blip r:embed="rId2"/>
          <a:srcRect l="26924" r="22938" b="-1"/>
          <a:stretch/>
        </p:blipFill>
        <p:spPr>
          <a:xfrm>
            <a:off x="-1" y="10"/>
            <a:ext cx="5151179" cy="6857990"/>
          </a:xfrm>
          <a:prstGeom prst="rect">
            <a:avLst/>
          </a:prstGeom>
        </p:spPr>
      </p:pic>
      <p:cxnSp>
        <p:nvCxnSpPr>
          <p:cNvPr id="9" name="Straight Connector 8">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88DA5FC2-337B-B093-9CA3-37B22711F50C}"/>
              </a:ext>
            </a:extLst>
          </p:cNvPr>
          <p:cNvSpPr>
            <a:spLocks noGrp="1"/>
          </p:cNvSpPr>
          <p:nvPr>
            <p:ph type="body" idx="1"/>
          </p:nvPr>
        </p:nvSpPr>
        <p:spPr>
          <a:xfrm>
            <a:off x="5868557" y="2551176"/>
            <a:ext cx="5444382" cy="3591207"/>
          </a:xfrm>
        </p:spPr>
        <p:txBody>
          <a:bodyPr vert="horz" lIns="91440" tIns="45720" rIns="91440" bIns="45720" rtlCol="0">
            <a:normAutofit/>
          </a:bodyPr>
          <a:lstStyle/>
          <a:p>
            <a:r>
              <a:rPr lang="en-US" sz="1900" dirty="0"/>
              <a:t>Definition and significance in two-way ANOVA: </a:t>
            </a:r>
          </a:p>
          <a:p>
            <a:endParaRPr lang="en-US" sz="1900" dirty="0"/>
          </a:p>
          <a:p>
            <a:r>
              <a:rPr lang="en-US" sz="1900" dirty="0"/>
              <a:t>Interaction effects occur when the effect of one independent variable on the dependent variable changes depending on the level of another independent variable. </a:t>
            </a:r>
          </a:p>
          <a:p>
            <a:endParaRPr lang="en-US" sz="1900" dirty="0"/>
          </a:p>
          <a:p>
            <a:r>
              <a:rPr lang="en-US" sz="1900" dirty="0"/>
              <a:t>In two-way ANOVA, interaction effects are important as they indicate that the relationship between the independent variables and the dependent variable is not additive. </a:t>
            </a:r>
          </a:p>
        </p:txBody>
      </p:sp>
    </p:spTree>
    <p:extLst>
      <p:ext uri="{BB962C8B-B14F-4D97-AF65-F5344CB8AC3E}">
        <p14:creationId xmlns:p14="http://schemas.microsoft.com/office/powerpoint/2010/main" val="432754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F8F405-6894-531D-EC11-DFFA1EA582A8}"/>
              </a:ext>
            </a:extLst>
          </p:cNvPr>
          <p:cNvSpPr>
            <a:spLocks noGrp="1"/>
          </p:cNvSpPr>
          <p:nvPr>
            <p:ph type="title"/>
          </p:nvPr>
        </p:nvSpPr>
        <p:spPr>
          <a:xfrm>
            <a:off x="4654296" y="640080"/>
            <a:ext cx="6894576" cy="3566160"/>
          </a:xfrm>
        </p:spPr>
        <p:txBody>
          <a:bodyPr vert="horz" lIns="91440" tIns="45720" rIns="91440" bIns="45720" rtlCol="0" anchor="b">
            <a:normAutofit/>
          </a:bodyPr>
          <a:lstStyle/>
          <a:p>
            <a:r>
              <a:rPr lang="en-US" sz="6600"/>
              <a:t>Results</a:t>
            </a:r>
          </a:p>
        </p:txBody>
      </p:sp>
      <p:pic>
        <p:nvPicPr>
          <p:cNvPr id="4" name="Picture 3" descr="Scan of a human brain in a neurology clinic">
            <a:extLst>
              <a:ext uri="{FF2B5EF4-FFF2-40B4-BE49-F238E27FC236}">
                <a16:creationId xmlns:a16="http://schemas.microsoft.com/office/drawing/2014/main" id="{C0563D7D-4401-C7B4-8173-40582CCED5C6}"/>
              </a:ext>
            </a:extLst>
          </p:cNvPr>
          <p:cNvPicPr>
            <a:picLocks noChangeAspect="1"/>
          </p:cNvPicPr>
          <p:nvPr/>
        </p:nvPicPr>
        <p:blipFill rotWithShape="1">
          <a:blip r:embed="rId2"/>
          <a:srcRect l="52599" r="3112"/>
          <a:stretch/>
        </p:blipFill>
        <p:spPr>
          <a:xfrm>
            <a:off x="20" y="10"/>
            <a:ext cx="4049786" cy="6857990"/>
          </a:xfrm>
          <a:custGeom>
            <a:avLst/>
            <a:gdLst/>
            <a:ahLst/>
            <a:cxnLst/>
            <a:rect l="l" t="t" r="r" b="b"/>
            <a:pathLst>
              <a:path w="4049806" h="6858000">
                <a:moveTo>
                  <a:pt x="0" y="0"/>
                </a:moveTo>
                <a:lnTo>
                  <a:pt x="4018525" y="0"/>
                </a:lnTo>
                <a:lnTo>
                  <a:pt x="4019816" y="10931"/>
                </a:lnTo>
                <a:cubicBezTo>
                  <a:pt x="4034945" y="94836"/>
                  <a:pt x="4032275" y="179884"/>
                  <a:pt x="4036343" y="264297"/>
                </a:cubicBezTo>
                <a:cubicBezTo>
                  <a:pt x="4041301" y="367652"/>
                  <a:pt x="4035072" y="471135"/>
                  <a:pt x="4032911" y="574617"/>
                </a:cubicBezTo>
                <a:cubicBezTo>
                  <a:pt x="4031004" y="662717"/>
                  <a:pt x="4022232" y="750690"/>
                  <a:pt x="4025029" y="838916"/>
                </a:cubicBezTo>
                <a:cubicBezTo>
                  <a:pt x="4025029" y="841968"/>
                  <a:pt x="4025029" y="845019"/>
                  <a:pt x="4025029" y="848070"/>
                </a:cubicBezTo>
                <a:cubicBezTo>
                  <a:pt x="4017020" y="945068"/>
                  <a:pt x="4017020" y="1042576"/>
                  <a:pt x="4025029" y="1139574"/>
                </a:cubicBezTo>
                <a:cubicBezTo>
                  <a:pt x="4027609" y="1179950"/>
                  <a:pt x="4026885" y="1220466"/>
                  <a:pt x="4022868" y="1260728"/>
                </a:cubicBezTo>
                <a:cubicBezTo>
                  <a:pt x="4019054" y="1311960"/>
                  <a:pt x="4006849" y="1364083"/>
                  <a:pt x="4015621" y="1414934"/>
                </a:cubicBezTo>
                <a:cubicBezTo>
                  <a:pt x="4021367" y="1456784"/>
                  <a:pt x="4024558" y="1498940"/>
                  <a:pt x="4025156" y="1541172"/>
                </a:cubicBezTo>
                <a:cubicBezTo>
                  <a:pt x="4029478" y="1635755"/>
                  <a:pt x="4025283" y="1730847"/>
                  <a:pt x="4023757" y="1825685"/>
                </a:cubicBezTo>
                <a:cubicBezTo>
                  <a:pt x="4021850" y="1936286"/>
                  <a:pt x="4024647" y="2046634"/>
                  <a:pt x="4015748" y="2157235"/>
                </a:cubicBezTo>
                <a:cubicBezTo>
                  <a:pt x="4010790" y="2246581"/>
                  <a:pt x="4010790" y="2336130"/>
                  <a:pt x="4015748" y="2425476"/>
                </a:cubicBezTo>
                <a:cubicBezTo>
                  <a:pt x="4018164" y="2507473"/>
                  <a:pt x="4030495" y="2588454"/>
                  <a:pt x="4028461" y="2671214"/>
                </a:cubicBezTo>
                <a:cubicBezTo>
                  <a:pt x="4026046" y="2767832"/>
                  <a:pt x="4014604" y="2863940"/>
                  <a:pt x="4018164" y="2960685"/>
                </a:cubicBezTo>
                <a:cubicBezTo>
                  <a:pt x="4019816" y="3006832"/>
                  <a:pt x="4019944" y="3052980"/>
                  <a:pt x="4020961" y="3099127"/>
                </a:cubicBezTo>
                <a:cubicBezTo>
                  <a:pt x="4021978" y="3154682"/>
                  <a:pt x="4032021" y="3210110"/>
                  <a:pt x="4026427" y="3265665"/>
                </a:cubicBezTo>
                <a:cubicBezTo>
                  <a:pt x="4017147" y="3358087"/>
                  <a:pt x="3993120" y="3448857"/>
                  <a:pt x="4008121" y="3543567"/>
                </a:cubicBezTo>
                <a:cubicBezTo>
                  <a:pt x="4016384" y="3595690"/>
                  <a:pt x="4025791" y="3647940"/>
                  <a:pt x="4030495" y="3700571"/>
                </a:cubicBezTo>
                <a:cubicBezTo>
                  <a:pt x="4034690" y="3747608"/>
                  <a:pt x="4045369" y="3795408"/>
                  <a:pt x="4037233" y="3842191"/>
                </a:cubicBezTo>
                <a:cubicBezTo>
                  <a:pt x="4030368" y="3882237"/>
                  <a:pt x="4034055" y="3922282"/>
                  <a:pt x="4028715" y="3962327"/>
                </a:cubicBezTo>
                <a:cubicBezTo>
                  <a:pt x="4021723" y="4014831"/>
                  <a:pt x="4017910" y="4068352"/>
                  <a:pt x="4012697" y="4121111"/>
                </a:cubicBezTo>
                <a:cubicBezTo>
                  <a:pt x="4007866" y="4169038"/>
                  <a:pt x="4004307" y="4216838"/>
                  <a:pt x="4017020" y="4261841"/>
                </a:cubicBezTo>
                <a:cubicBezTo>
                  <a:pt x="4048039" y="4375112"/>
                  <a:pt x="4031004" y="4487748"/>
                  <a:pt x="4019308" y="4600257"/>
                </a:cubicBezTo>
                <a:cubicBezTo>
                  <a:pt x="4013587" y="4655049"/>
                  <a:pt x="4005197" y="4712765"/>
                  <a:pt x="4017910" y="4762853"/>
                </a:cubicBezTo>
                <a:cubicBezTo>
                  <a:pt x="4041428" y="4851716"/>
                  <a:pt x="4022995" y="4936764"/>
                  <a:pt x="4012824" y="5021432"/>
                </a:cubicBezTo>
                <a:cubicBezTo>
                  <a:pt x="4002654" y="5106099"/>
                  <a:pt x="4000239" y="5189495"/>
                  <a:pt x="4018037" y="5272637"/>
                </a:cubicBezTo>
                <a:cubicBezTo>
                  <a:pt x="4030495" y="5331116"/>
                  <a:pt x="4030495" y="5390612"/>
                  <a:pt x="4032021" y="5449600"/>
                </a:cubicBezTo>
                <a:cubicBezTo>
                  <a:pt x="4032911" y="5486339"/>
                  <a:pt x="4019308" y="5523842"/>
                  <a:pt x="4010282" y="5560582"/>
                </a:cubicBezTo>
                <a:cubicBezTo>
                  <a:pt x="3994009" y="5626943"/>
                  <a:pt x="3988162" y="5694321"/>
                  <a:pt x="4010282" y="5759029"/>
                </a:cubicBezTo>
                <a:cubicBezTo>
                  <a:pt x="4040793" y="5848655"/>
                  <a:pt x="4058336" y="5938407"/>
                  <a:pt x="4045623" y="6033117"/>
                </a:cubicBezTo>
                <a:cubicBezTo>
                  <a:pt x="4038377" y="6091724"/>
                  <a:pt x="4036597" y="6151347"/>
                  <a:pt x="4025664" y="6209190"/>
                </a:cubicBezTo>
                <a:cubicBezTo>
                  <a:pt x="4007358" y="6304790"/>
                  <a:pt x="4013841" y="6399882"/>
                  <a:pt x="4028461" y="6494211"/>
                </a:cubicBezTo>
                <a:cubicBezTo>
                  <a:pt x="4038542" y="6573081"/>
                  <a:pt x="4039610" y="6652829"/>
                  <a:pt x="4031639" y="6731941"/>
                </a:cubicBezTo>
                <a:lnTo>
                  <a:pt x="4022913" y="6858000"/>
                </a:lnTo>
                <a:lnTo>
                  <a:pt x="0" y="6858000"/>
                </a:lnTo>
                <a:close/>
              </a:path>
            </a:pathLst>
          </a:custGeom>
        </p:spPr>
      </p:pic>
      <p:sp>
        <p:nvSpPr>
          <p:cNvPr id="10" name="sketchy line">
            <a:extLst>
              <a:ext uri="{FF2B5EF4-FFF2-40B4-BE49-F238E27FC236}">
                <a16:creationId xmlns:a16="http://schemas.microsoft.com/office/drawing/2014/main" id="{82580482-BA80-420A-8A05-C58E97F2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4409267"/>
            <a:ext cx="4242816" cy="18288"/>
          </a:xfrm>
          <a:custGeom>
            <a:avLst/>
            <a:gdLst>
              <a:gd name="connsiteX0" fmla="*/ 0 w 4242816"/>
              <a:gd name="connsiteY0" fmla="*/ 0 h 18288"/>
              <a:gd name="connsiteX1" fmla="*/ 690973 w 4242816"/>
              <a:gd name="connsiteY1" fmla="*/ 0 h 18288"/>
              <a:gd name="connsiteX2" fmla="*/ 1212233 w 4242816"/>
              <a:gd name="connsiteY2" fmla="*/ 0 h 18288"/>
              <a:gd name="connsiteX3" fmla="*/ 1860778 w 4242816"/>
              <a:gd name="connsiteY3" fmla="*/ 0 h 18288"/>
              <a:gd name="connsiteX4" fmla="*/ 2424466 w 4242816"/>
              <a:gd name="connsiteY4" fmla="*/ 0 h 18288"/>
              <a:gd name="connsiteX5" fmla="*/ 3115439 w 4242816"/>
              <a:gd name="connsiteY5" fmla="*/ 0 h 18288"/>
              <a:gd name="connsiteX6" fmla="*/ 3636699 w 4242816"/>
              <a:gd name="connsiteY6" fmla="*/ 0 h 18288"/>
              <a:gd name="connsiteX7" fmla="*/ 4242816 w 4242816"/>
              <a:gd name="connsiteY7" fmla="*/ 0 h 18288"/>
              <a:gd name="connsiteX8" fmla="*/ 4242816 w 4242816"/>
              <a:gd name="connsiteY8" fmla="*/ 18288 h 18288"/>
              <a:gd name="connsiteX9" fmla="*/ 3636699 w 4242816"/>
              <a:gd name="connsiteY9" fmla="*/ 18288 h 18288"/>
              <a:gd name="connsiteX10" fmla="*/ 3030583 w 4242816"/>
              <a:gd name="connsiteY10" fmla="*/ 18288 h 18288"/>
              <a:gd name="connsiteX11" fmla="*/ 2466894 w 4242816"/>
              <a:gd name="connsiteY11" fmla="*/ 18288 h 18288"/>
              <a:gd name="connsiteX12" fmla="*/ 1988062 w 4242816"/>
              <a:gd name="connsiteY12" fmla="*/ 18288 h 18288"/>
              <a:gd name="connsiteX13" fmla="*/ 1466802 w 4242816"/>
              <a:gd name="connsiteY13" fmla="*/ 18288 h 18288"/>
              <a:gd name="connsiteX14" fmla="*/ 860686 w 4242816"/>
              <a:gd name="connsiteY14" fmla="*/ 18288 h 18288"/>
              <a:gd name="connsiteX15" fmla="*/ 0 w 4242816"/>
              <a:gd name="connsiteY15" fmla="*/ 18288 h 18288"/>
              <a:gd name="connsiteX16" fmla="*/ 0 w 4242816"/>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2816" h="18288" fill="none" extrusionOk="0">
                <a:moveTo>
                  <a:pt x="0" y="0"/>
                </a:moveTo>
                <a:cubicBezTo>
                  <a:pt x="249934" y="1471"/>
                  <a:pt x="379877" y="-29444"/>
                  <a:pt x="690973" y="0"/>
                </a:cubicBezTo>
                <a:cubicBezTo>
                  <a:pt x="1002069" y="29444"/>
                  <a:pt x="1021583" y="17501"/>
                  <a:pt x="1212233" y="0"/>
                </a:cubicBezTo>
                <a:cubicBezTo>
                  <a:pt x="1402883" y="-17501"/>
                  <a:pt x="1678760" y="5386"/>
                  <a:pt x="1860778" y="0"/>
                </a:cubicBezTo>
                <a:cubicBezTo>
                  <a:pt x="2042796" y="-5386"/>
                  <a:pt x="2245608" y="-22401"/>
                  <a:pt x="2424466" y="0"/>
                </a:cubicBezTo>
                <a:cubicBezTo>
                  <a:pt x="2603324" y="22401"/>
                  <a:pt x="2890020" y="33806"/>
                  <a:pt x="3115439" y="0"/>
                </a:cubicBezTo>
                <a:cubicBezTo>
                  <a:pt x="3340858" y="-33806"/>
                  <a:pt x="3428300" y="18628"/>
                  <a:pt x="3636699" y="0"/>
                </a:cubicBezTo>
                <a:cubicBezTo>
                  <a:pt x="3845098" y="-18628"/>
                  <a:pt x="4108824" y="5541"/>
                  <a:pt x="4242816" y="0"/>
                </a:cubicBezTo>
                <a:cubicBezTo>
                  <a:pt x="4242066" y="4160"/>
                  <a:pt x="4243125" y="10356"/>
                  <a:pt x="4242816" y="18288"/>
                </a:cubicBezTo>
                <a:cubicBezTo>
                  <a:pt x="4113424" y="32735"/>
                  <a:pt x="3768327" y="47567"/>
                  <a:pt x="3636699" y="18288"/>
                </a:cubicBezTo>
                <a:cubicBezTo>
                  <a:pt x="3505071" y="-10991"/>
                  <a:pt x="3294208" y="-4990"/>
                  <a:pt x="3030583" y="18288"/>
                </a:cubicBezTo>
                <a:cubicBezTo>
                  <a:pt x="2766958" y="41566"/>
                  <a:pt x="2649277" y="20974"/>
                  <a:pt x="2466894" y="18288"/>
                </a:cubicBezTo>
                <a:cubicBezTo>
                  <a:pt x="2284511" y="15602"/>
                  <a:pt x="2151277" y="1154"/>
                  <a:pt x="1988062" y="18288"/>
                </a:cubicBezTo>
                <a:cubicBezTo>
                  <a:pt x="1824847" y="35422"/>
                  <a:pt x="1691359" y="9265"/>
                  <a:pt x="1466802" y="18288"/>
                </a:cubicBezTo>
                <a:cubicBezTo>
                  <a:pt x="1242245" y="27311"/>
                  <a:pt x="1006161" y="36605"/>
                  <a:pt x="860686" y="18288"/>
                </a:cubicBezTo>
                <a:cubicBezTo>
                  <a:pt x="715211" y="-29"/>
                  <a:pt x="242774" y="46538"/>
                  <a:pt x="0" y="18288"/>
                </a:cubicBezTo>
                <a:cubicBezTo>
                  <a:pt x="-146" y="11482"/>
                  <a:pt x="-422" y="5192"/>
                  <a:pt x="0" y="0"/>
                </a:cubicBezTo>
                <a:close/>
              </a:path>
              <a:path w="4242816" h="18288" stroke="0" extrusionOk="0">
                <a:moveTo>
                  <a:pt x="0" y="0"/>
                </a:moveTo>
                <a:cubicBezTo>
                  <a:pt x="259751" y="-14018"/>
                  <a:pt x="356632" y="-15007"/>
                  <a:pt x="521260" y="0"/>
                </a:cubicBezTo>
                <a:cubicBezTo>
                  <a:pt x="685888" y="15007"/>
                  <a:pt x="885786" y="5167"/>
                  <a:pt x="1212233" y="0"/>
                </a:cubicBezTo>
                <a:cubicBezTo>
                  <a:pt x="1538680" y="-5167"/>
                  <a:pt x="1458849" y="7951"/>
                  <a:pt x="1691065" y="0"/>
                </a:cubicBezTo>
                <a:cubicBezTo>
                  <a:pt x="1923281" y="-7951"/>
                  <a:pt x="1985780" y="-16303"/>
                  <a:pt x="2169897" y="0"/>
                </a:cubicBezTo>
                <a:cubicBezTo>
                  <a:pt x="2354014" y="16303"/>
                  <a:pt x="2633054" y="-2739"/>
                  <a:pt x="2776014" y="0"/>
                </a:cubicBezTo>
                <a:cubicBezTo>
                  <a:pt x="2918974" y="2739"/>
                  <a:pt x="3112688" y="-15682"/>
                  <a:pt x="3339702" y="0"/>
                </a:cubicBezTo>
                <a:cubicBezTo>
                  <a:pt x="3566716" y="15682"/>
                  <a:pt x="4015278" y="-28467"/>
                  <a:pt x="4242816" y="0"/>
                </a:cubicBezTo>
                <a:cubicBezTo>
                  <a:pt x="4243501" y="7633"/>
                  <a:pt x="4242294" y="10002"/>
                  <a:pt x="4242816" y="18288"/>
                </a:cubicBezTo>
                <a:cubicBezTo>
                  <a:pt x="3924964" y="16283"/>
                  <a:pt x="3746362" y="-1805"/>
                  <a:pt x="3551843" y="18288"/>
                </a:cubicBezTo>
                <a:cubicBezTo>
                  <a:pt x="3357324" y="38381"/>
                  <a:pt x="3126422" y="47156"/>
                  <a:pt x="2860870" y="18288"/>
                </a:cubicBezTo>
                <a:cubicBezTo>
                  <a:pt x="2595318" y="-10580"/>
                  <a:pt x="2572437" y="11441"/>
                  <a:pt x="2297182" y="18288"/>
                </a:cubicBezTo>
                <a:cubicBezTo>
                  <a:pt x="2021927" y="25135"/>
                  <a:pt x="1916908" y="33601"/>
                  <a:pt x="1733493" y="18288"/>
                </a:cubicBezTo>
                <a:cubicBezTo>
                  <a:pt x="1550078" y="2975"/>
                  <a:pt x="1412440" y="27896"/>
                  <a:pt x="1212233" y="18288"/>
                </a:cubicBezTo>
                <a:cubicBezTo>
                  <a:pt x="1012026" y="8680"/>
                  <a:pt x="914386" y="13859"/>
                  <a:pt x="648545" y="18288"/>
                </a:cubicBezTo>
                <a:cubicBezTo>
                  <a:pt x="382704" y="22717"/>
                  <a:pt x="233522" y="39342"/>
                  <a:pt x="0" y="18288"/>
                </a:cubicBezTo>
                <a:cubicBezTo>
                  <a:pt x="-772" y="13661"/>
                  <a:pt x="-839" y="849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8833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Freeform: Shape 62">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37F8F405-6894-531D-EC11-DFFA1EA582A8}"/>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3400" kern="1200" dirty="0">
                <a:solidFill>
                  <a:srgbClr val="FFFFFF"/>
                </a:solidFill>
                <a:latin typeface="+mj-lt"/>
                <a:ea typeface="+mj-ea"/>
                <a:cs typeface="+mj-cs"/>
              </a:rPr>
              <a:t>One-way ANOVA Results with Bonferroni-Corrected P-value:</a:t>
            </a:r>
          </a:p>
        </p:txBody>
      </p:sp>
      <p:graphicFrame>
        <p:nvGraphicFramePr>
          <p:cNvPr id="12" name="Table 11">
            <a:extLst>
              <a:ext uri="{FF2B5EF4-FFF2-40B4-BE49-F238E27FC236}">
                <a16:creationId xmlns:a16="http://schemas.microsoft.com/office/drawing/2014/main" id="{E75DEF73-151D-53DF-7FEA-9E1C3DFF63B8}"/>
              </a:ext>
            </a:extLst>
          </p:cNvPr>
          <p:cNvGraphicFramePr>
            <a:graphicFrameLocks noGrp="1"/>
          </p:cNvGraphicFramePr>
          <p:nvPr>
            <p:extLst>
              <p:ext uri="{D42A27DB-BD31-4B8C-83A1-F6EECF244321}">
                <p14:modId xmlns:p14="http://schemas.microsoft.com/office/powerpoint/2010/main" val="2673713773"/>
              </p:ext>
            </p:extLst>
          </p:nvPr>
        </p:nvGraphicFramePr>
        <p:xfrm>
          <a:off x="4502428" y="1912329"/>
          <a:ext cx="7225750" cy="3033343"/>
        </p:xfrm>
        <a:graphic>
          <a:graphicData uri="http://schemas.openxmlformats.org/drawingml/2006/table">
            <a:tbl>
              <a:tblPr firstRow="1" bandRow="1" bandCol="1">
                <a:solidFill>
                  <a:schemeClr val="bg1"/>
                </a:solidFill>
                <a:tableStyleId>{073A0DAA-6AF3-43AB-8588-CEC1D06C72B9}</a:tableStyleId>
              </a:tblPr>
              <a:tblGrid>
                <a:gridCol w="1154948">
                  <a:extLst>
                    <a:ext uri="{9D8B030D-6E8A-4147-A177-3AD203B41FA5}">
                      <a16:colId xmlns:a16="http://schemas.microsoft.com/office/drawing/2014/main" val="2236639816"/>
                    </a:ext>
                  </a:extLst>
                </a:gridCol>
                <a:gridCol w="1637208">
                  <a:extLst>
                    <a:ext uri="{9D8B030D-6E8A-4147-A177-3AD203B41FA5}">
                      <a16:colId xmlns:a16="http://schemas.microsoft.com/office/drawing/2014/main" val="887185452"/>
                    </a:ext>
                  </a:extLst>
                </a:gridCol>
                <a:gridCol w="1402423">
                  <a:extLst>
                    <a:ext uri="{9D8B030D-6E8A-4147-A177-3AD203B41FA5}">
                      <a16:colId xmlns:a16="http://schemas.microsoft.com/office/drawing/2014/main" val="4131759421"/>
                    </a:ext>
                  </a:extLst>
                </a:gridCol>
                <a:gridCol w="1520873">
                  <a:extLst>
                    <a:ext uri="{9D8B030D-6E8A-4147-A177-3AD203B41FA5}">
                      <a16:colId xmlns:a16="http://schemas.microsoft.com/office/drawing/2014/main" val="1159487652"/>
                    </a:ext>
                  </a:extLst>
                </a:gridCol>
                <a:gridCol w="1510298">
                  <a:extLst>
                    <a:ext uri="{9D8B030D-6E8A-4147-A177-3AD203B41FA5}">
                      <a16:colId xmlns:a16="http://schemas.microsoft.com/office/drawing/2014/main" val="354417001"/>
                    </a:ext>
                  </a:extLst>
                </a:gridCol>
              </a:tblGrid>
              <a:tr h="1253035">
                <a:tc>
                  <a:txBody>
                    <a:bodyPr/>
                    <a:lstStyle/>
                    <a:p>
                      <a:pPr marL="0" marR="0" algn="ctr">
                        <a:lnSpc>
                          <a:spcPct val="116000"/>
                        </a:lnSpc>
                        <a:spcBef>
                          <a:spcPts val="0"/>
                        </a:spcBef>
                        <a:spcAft>
                          <a:spcPts val="1400"/>
                        </a:spcAft>
                      </a:pPr>
                      <a:r>
                        <a:rPr lang="en-US" sz="1900" b="0" cap="none" spc="0">
                          <a:solidFill>
                            <a:schemeClr val="bg1"/>
                          </a:solidFill>
                          <a:effectLst/>
                        </a:rPr>
                        <a:t>Metric</a:t>
                      </a:r>
                      <a:endParaRPr lang="en-US" sz="1900" b="0" cap="none" spc="0">
                        <a:solidFill>
                          <a:schemeClr val="bg1"/>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158385" marR="103531" marT="121835" marB="121835" anchor="ctr">
                    <a:lnL w="19050" cap="flat" cmpd="sng" algn="ctr">
                      <a:solidFill>
                        <a:schemeClr val="tx1"/>
                      </a:solidFill>
                      <a:prstDash val="solid"/>
                    </a:lnL>
                    <a:lnR w="12700" cmpd="sng">
                      <a:noFill/>
                    </a:lnR>
                    <a:lnT w="19050" cap="flat" cmpd="sng" algn="ctr">
                      <a:solidFill>
                        <a:schemeClr val="tx1"/>
                      </a:solidFill>
                      <a:prstDash val="solid"/>
                    </a:lnT>
                    <a:lnB w="38100" cmpd="sng">
                      <a:noFill/>
                    </a:lnB>
                    <a:solidFill>
                      <a:schemeClr val="tx1"/>
                    </a:solidFill>
                  </a:tcPr>
                </a:tc>
                <a:tc>
                  <a:txBody>
                    <a:bodyPr/>
                    <a:lstStyle/>
                    <a:p>
                      <a:pPr marL="0" marR="0" algn="ctr">
                        <a:lnSpc>
                          <a:spcPct val="116000"/>
                        </a:lnSpc>
                        <a:spcBef>
                          <a:spcPts val="0"/>
                        </a:spcBef>
                        <a:spcAft>
                          <a:spcPts val="1400"/>
                        </a:spcAft>
                      </a:pPr>
                      <a:r>
                        <a:rPr lang="en-US" sz="1900" b="0" cap="none" spc="0" dirty="0">
                          <a:solidFill>
                            <a:schemeClr val="bg1"/>
                          </a:solidFill>
                          <a:effectLst/>
                        </a:rPr>
                        <a:t>F-statistic	</a:t>
                      </a:r>
                      <a:endParaRPr lang="en-US" sz="1900" b="0" cap="none" spc="0" dirty="0">
                        <a:solidFill>
                          <a:schemeClr val="bg1"/>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158385" marR="103531" marT="121835" marB="121835" anchor="ctr">
                    <a:lnL w="12700" cmpd="sng">
                      <a:noFill/>
                    </a:lnL>
                    <a:lnR w="12700" cmpd="sng">
                      <a:noFill/>
                    </a:lnR>
                    <a:lnT w="19050" cap="flat" cmpd="sng" algn="ctr">
                      <a:solidFill>
                        <a:schemeClr val="tx1"/>
                      </a:solidFill>
                      <a:prstDash val="solid"/>
                    </a:lnT>
                    <a:lnB w="38100" cmpd="sng">
                      <a:noFill/>
                    </a:lnB>
                    <a:solidFill>
                      <a:schemeClr val="tx1"/>
                    </a:solidFill>
                  </a:tcPr>
                </a:tc>
                <a:tc>
                  <a:txBody>
                    <a:bodyPr/>
                    <a:lstStyle/>
                    <a:p>
                      <a:pPr marL="0" marR="0" algn="ctr">
                        <a:lnSpc>
                          <a:spcPct val="116000"/>
                        </a:lnSpc>
                        <a:spcBef>
                          <a:spcPts val="0"/>
                        </a:spcBef>
                        <a:spcAft>
                          <a:spcPts val="1400"/>
                        </a:spcAft>
                      </a:pPr>
                      <a:r>
                        <a:rPr lang="en-US" sz="1900" b="0" cap="none" spc="0">
                          <a:solidFill>
                            <a:schemeClr val="bg1"/>
                          </a:solidFill>
                          <a:effectLst/>
                        </a:rPr>
                        <a:t>P-value</a:t>
                      </a:r>
                      <a:endParaRPr lang="en-US" sz="1900" b="0" cap="none" spc="0">
                        <a:solidFill>
                          <a:schemeClr val="bg1"/>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158385" marR="103531" marT="121835" marB="121835" anchor="ctr">
                    <a:lnL w="12700" cmpd="sng">
                      <a:noFill/>
                    </a:lnL>
                    <a:lnR w="12700" cmpd="sng">
                      <a:noFill/>
                    </a:lnR>
                    <a:lnT w="19050" cap="flat" cmpd="sng" algn="ctr">
                      <a:solidFill>
                        <a:schemeClr val="tx1"/>
                      </a:solidFill>
                      <a:prstDash val="solid"/>
                    </a:lnT>
                    <a:lnB w="38100" cmpd="sng">
                      <a:noFill/>
                    </a:lnB>
                    <a:solidFill>
                      <a:schemeClr val="tx1"/>
                    </a:solidFill>
                  </a:tcPr>
                </a:tc>
                <a:tc>
                  <a:txBody>
                    <a:bodyPr/>
                    <a:lstStyle/>
                    <a:p>
                      <a:pPr marL="0" marR="0" algn="ctr">
                        <a:lnSpc>
                          <a:spcPct val="116000"/>
                        </a:lnSpc>
                        <a:spcBef>
                          <a:spcPts val="0"/>
                        </a:spcBef>
                        <a:spcAft>
                          <a:spcPts val="1400"/>
                        </a:spcAft>
                      </a:pPr>
                      <a:r>
                        <a:rPr lang="en-US" sz="1900" b="0" cap="none" spc="0">
                          <a:solidFill>
                            <a:schemeClr val="bg1"/>
                          </a:solidFill>
                          <a:effectLst/>
                        </a:rPr>
                        <a:t>Bonferroni-corrected P-value</a:t>
                      </a:r>
                      <a:endParaRPr lang="en-US" sz="1900" b="0" cap="none" spc="0">
                        <a:solidFill>
                          <a:schemeClr val="bg1"/>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158385" marR="103531" marT="121835" marB="121835" anchor="ctr">
                    <a:lnL w="12700" cmpd="sng">
                      <a:noFill/>
                    </a:lnL>
                    <a:lnR w="12700" cmpd="sng">
                      <a:noFill/>
                    </a:lnR>
                    <a:lnT w="19050" cap="flat" cmpd="sng" algn="ctr">
                      <a:solidFill>
                        <a:schemeClr val="tx1"/>
                      </a:solidFill>
                      <a:prstDash val="solid"/>
                    </a:lnT>
                    <a:lnB w="38100" cmpd="sng">
                      <a:noFill/>
                    </a:lnB>
                    <a:solidFill>
                      <a:schemeClr val="tx1"/>
                    </a:solidFill>
                  </a:tcPr>
                </a:tc>
                <a:tc>
                  <a:txBody>
                    <a:bodyPr/>
                    <a:lstStyle/>
                    <a:p>
                      <a:pPr marL="0" marR="0" algn="ctr">
                        <a:lnSpc>
                          <a:spcPct val="116000"/>
                        </a:lnSpc>
                        <a:spcBef>
                          <a:spcPts val="0"/>
                        </a:spcBef>
                        <a:spcAft>
                          <a:spcPts val="1400"/>
                        </a:spcAft>
                      </a:pPr>
                      <a:r>
                        <a:rPr lang="en-US" sz="1900" b="0" cap="none" spc="0">
                          <a:solidFill>
                            <a:schemeClr val="bg1"/>
                          </a:solidFill>
                          <a:effectLst/>
                        </a:rPr>
                        <a:t>Significant</a:t>
                      </a:r>
                      <a:endParaRPr lang="en-US" sz="1900" b="0" cap="none" spc="0">
                        <a:solidFill>
                          <a:schemeClr val="bg1"/>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158385" marR="103531" marT="121835" marB="121835" anchor="ctr">
                    <a:lnL w="12700" cmpd="sng">
                      <a:noFill/>
                    </a:lnL>
                    <a:lnR w="12700" cmpd="sng">
                      <a:noFill/>
                    </a:lnR>
                    <a:lnT w="19050" cap="flat" cmpd="sng" algn="ctr">
                      <a:solidFill>
                        <a:schemeClr val="tx1"/>
                      </a:solidFill>
                      <a:prstDash val="solid"/>
                    </a:lnT>
                    <a:lnB w="38100" cmpd="sng">
                      <a:noFill/>
                    </a:lnB>
                    <a:solidFill>
                      <a:schemeClr val="tx1"/>
                    </a:solidFill>
                  </a:tcPr>
                </a:tc>
                <a:extLst>
                  <a:ext uri="{0D108BD9-81ED-4DB2-BD59-A6C34878D82A}">
                    <a16:rowId xmlns:a16="http://schemas.microsoft.com/office/drawing/2014/main" val="1683422818"/>
                  </a:ext>
                </a:extLst>
              </a:tr>
              <a:tr h="593436">
                <a:tc>
                  <a:txBody>
                    <a:bodyPr/>
                    <a:lstStyle/>
                    <a:p>
                      <a:pPr marL="0" marR="0" algn="ctr">
                        <a:lnSpc>
                          <a:spcPct val="116000"/>
                        </a:lnSpc>
                        <a:spcBef>
                          <a:spcPts val="0"/>
                        </a:spcBef>
                        <a:spcAft>
                          <a:spcPts val="1400"/>
                        </a:spcAft>
                      </a:pPr>
                      <a:r>
                        <a:rPr lang="en-US" sz="1900" cap="none" spc="0">
                          <a:solidFill>
                            <a:schemeClr val="tx1"/>
                          </a:solidFill>
                          <a:effectLst/>
                        </a:rPr>
                        <a:t>BMI</a:t>
                      </a:r>
                      <a:endParaRPr lang="en-US" sz="1900" cap="none" spc="0">
                        <a:solidFill>
                          <a:schemeClr val="tx1"/>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158385" marR="103531" marT="121835" marB="121835">
                    <a:lnL w="19050" cap="flat" cmpd="sng" algn="ctr">
                      <a:solidFill>
                        <a:schemeClr val="tx1"/>
                      </a:solidFill>
                      <a:prstDash val="solid"/>
                    </a:lnL>
                    <a:lnR w="19050" cap="flat" cmpd="sng" algn="ctr">
                      <a:solidFill>
                        <a:schemeClr val="tx1"/>
                      </a:solidFill>
                      <a:prstDash val="solid"/>
                    </a:lnR>
                    <a:lnT w="38100" cmpd="sng">
                      <a:noFill/>
                    </a:lnT>
                    <a:lnB w="6350" cap="flat" cmpd="sng" algn="ctr">
                      <a:solidFill>
                        <a:schemeClr val="tx1">
                          <a:lumMod val="50000"/>
                          <a:lumOff val="50000"/>
                        </a:schemeClr>
                      </a:solidFill>
                      <a:prstDash val="solid"/>
                    </a:lnB>
                    <a:noFill/>
                  </a:tcPr>
                </a:tc>
                <a:tc>
                  <a:txBody>
                    <a:bodyPr/>
                    <a:lstStyle/>
                    <a:p>
                      <a:pPr marL="0" marR="0" algn="ctr">
                        <a:lnSpc>
                          <a:spcPct val="116000"/>
                        </a:lnSpc>
                        <a:spcBef>
                          <a:spcPts val="0"/>
                        </a:spcBef>
                        <a:spcAft>
                          <a:spcPts val="1400"/>
                        </a:spcAft>
                      </a:pPr>
                      <a:r>
                        <a:rPr lang="en-US" sz="1900" cap="none" spc="0">
                          <a:solidFill>
                            <a:schemeClr val="tx1"/>
                          </a:solidFill>
                          <a:effectLst/>
                        </a:rPr>
                        <a:t>8.757864</a:t>
                      </a:r>
                      <a:endParaRPr lang="en-US" sz="1900" cap="none" spc="0">
                        <a:solidFill>
                          <a:schemeClr val="tx1"/>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158385" marR="103531" marT="121835" marB="121835">
                    <a:lnL w="19050" cap="flat" cmpd="sng" algn="ctr">
                      <a:solidFill>
                        <a:schemeClr val="tx1"/>
                      </a:solidFill>
                      <a:prstDash val="solid"/>
                    </a:lnL>
                    <a:lnR w="12700" cmpd="sng">
                      <a:noFill/>
                      <a:prstDash val="solid"/>
                    </a:lnR>
                    <a:lnT w="38100" cmpd="sng">
                      <a:noFill/>
                    </a:lnT>
                    <a:lnB w="6350" cap="flat" cmpd="sng" algn="ctr">
                      <a:solidFill>
                        <a:schemeClr val="tx1">
                          <a:lumMod val="50000"/>
                          <a:lumOff val="50000"/>
                        </a:schemeClr>
                      </a:solidFill>
                      <a:prstDash val="solid"/>
                    </a:lnB>
                    <a:solidFill>
                      <a:schemeClr val="bg1">
                        <a:lumMod val="85000"/>
                      </a:schemeClr>
                    </a:solidFill>
                  </a:tcPr>
                </a:tc>
                <a:tc>
                  <a:txBody>
                    <a:bodyPr/>
                    <a:lstStyle/>
                    <a:p>
                      <a:pPr marL="0" marR="0" algn="ctr">
                        <a:lnSpc>
                          <a:spcPct val="116000"/>
                        </a:lnSpc>
                        <a:spcBef>
                          <a:spcPts val="0"/>
                        </a:spcBef>
                        <a:spcAft>
                          <a:spcPts val="1400"/>
                        </a:spcAft>
                      </a:pPr>
                      <a:r>
                        <a:rPr lang="en-US" sz="1900" cap="none" spc="0">
                          <a:solidFill>
                            <a:schemeClr val="tx1"/>
                          </a:solidFill>
                          <a:effectLst/>
                        </a:rPr>
                        <a:t>0.003939</a:t>
                      </a:r>
                      <a:endParaRPr lang="en-US" sz="1900" cap="none" spc="0">
                        <a:solidFill>
                          <a:schemeClr val="tx1"/>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158385" marR="103531" marT="121835" marB="121835">
                    <a:lnL w="12700" cmpd="sng">
                      <a:noFill/>
                      <a:prstDash val="solid"/>
                    </a:lnL>
                    <a:lnR w="19050" cap="flat" cmpd="sng" algn="ctr">
                      <a:solidFill>
                        <a:schemeClr val="tx1"/>
                      </a:solidFill>
                      <a:prstDash val="solid"/>
                    </a:lnR>
                    <a:lnT w="38100" cmpd="sng">
                      <a:noFill/>
                    </a:lnT>
                    <a:lnB w="6350" cap="flat" cmpd="sng" algn="ctr">
                      <a:solidFill>
                        <a:schemeClr val="tx1">
                          <a:lumMod val="50000"/>
                          <a:lumOff val="50000"/>
                        </a:schemeClr>
                      </a:solidFill>
                      <a:prstDash val="solid"/>
                    </a:lnB>
                    <a:noFill/>
                  </a:tcPr>
                </a:tc>
                <a:tc>
                  <a:txBody>
                    <a:bodyPr/>
                    <a:lstStyle/>
                    <a:p>
                      <a:pPr marL="0" marR="0" algn="ctr">
                        <a:lnSpc>
                          <a:spcPct val="116000"/>
                        </a:lnSpc>
                        <a:spcBef>
                          <a:spcPts val="0"/>
                        </a:spcBef>
                        <a:spcAft>
                          <a:spcPts val="1400"/>
                        </a:spcAft>
                      </a:pPr>
                      <a:r>
                        <a:rPr lang="en-US" sz="1900" cap="none" spc="0">
                          <a:solidFill>
                            <a:schemeClr val="tx1"/>
                          </a:solidFill>
                          <a:effectLst/>
                        </a:rPr>
                        <a:t>0.011818</a:t>
                      </a:r>
                      <a:endParaRPr lang="en-US" sz="1900" cap="none" spc="0">
                        <a:solidFill>
                          <a:schemeClr val="tx1"/>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158385" marR="103531" marT="121835" marB="121835">
                    <a:lnL w="19050" cap="flat" cmpd="sng" algn="ctr">
                      <a:solidFill>
                        <a:schemeClr val="tx1"/>
                      </a:solidFill>
                      <a:prstDash val="solid"/>
                    </a:lnL>
                    <a:lnR w="12700" cmpd="sng">
                      <a:noFill/>
                      <a:prstDash val="solid"/>
                    </a:lnR>
                    <a:lnT w="38100" cmpd="sng">
                      <a:noFill/>
                    </a:lnT>
                    <a:lnB w="6350" cap="flat" cmpd="sng" algn="ctr">
                      <a:solidFill>
                        <a:schemeClr val="tx1">
                          <a:lumMod val="50000"/>
                          <a:lumOff val="50000"/>
                        </a:schemeClr>
                      </a:solidFill>
                      <a:prstDash val="solid"/>
                    </a:lnB>
                    <a:solidFill>
                      <a:schemeClr val="bg1">
                        <a:lumMod val="85000"/>
                      </a:schemeClr>
                    </a:solidFill>
                  </a:tcPr>
                </a:tc>
                <a:tc>
                  <a:txBody>
                    <a:bodyPr/>
                    <a:lstStyle/>
                    <a:p>
                      <a:pPr marL="0" marR="0" algn="ctr">
                        <a:lnSpc>
                          <a:spcPct val="116000"/>
                        </a:lnSpc>
                        <a:spcBef>
                          <a:spcPts val="0"/>
                        </a:spcBef>
                        <a:spcAft>
                          <a:spcPts val="1400"/>
                        </a:spcAft>
                      </a:pPr>
                      <a:r>
                        <a:rPr lang="en-US" sz="1900" cap="none" spc="0">
                          <a:solidFill>
                            <a:schemeClr val="tx1"/>
                          </a:solidFill>
                          <a:effectLst/>
                        </a:rPr>
                        <a:t>True</a:t>
                      </a:r>
                      <a:endParaRPr lang="en-US" sz="1900" cap="none" spc="0">
                        <a:solidFill>
                          <a:schemeClr val="tx1"/>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158385" marR="103531" marT="121835" marB="121835">
                    <a:lnL w="12700" cmpd="sng">
                      <a:noFill/>
                      <a:prstDash val="solid"/>
                    </a:lnL>
                    <a:lnR w="19050" cap="flat" cmpd="sng" algn="ctr">
                      <a:solidFill>
                        <a:schemeClr val="tx1"/>
                      </a:solidFill>
                      <a:prstDash val="solid"/>
                    </a:lnR>
                    <a:lnT w="38100" cmpd="sng">
                      <a:noFill/>
                    </a:lnT>
                    <a:lnB w="6350" cap="flat" cmpd="sng" algn="ctr">
                      <a:solidFill>
                        <a:schemeClr val="tx1">
                          <a:lumMod val="50000"/>
                          <a:lumOff val="50000"/>
                        </a:schemeClr>
                      </a:solidFill>
                      <a:prstDash val="solid"/>
                    </a:lnB>
                    <a:noFill/>
                  </a:tcPr>
                </a:tc>
                <a:extLst>
                  <a:ext uri="{0D108BD9-81ED-4DB2-BD59-A6C34878D82A}">
                    <a16:rowId xmlns:a16="http://schemas.microsoft.com/office/drawing/2014/main" val="3310869948"/>
                  </a:ext>
                </a:extLst>
              </a:tr>
              <a:tr h="593436">
                <a:tc>
                  <a:txBody>
                    <a:bodyPr/>
                    <a:lstStyle/>
                    <a:p>
                      <a:pPr marL="0" marR="0" algn="ctr">
                        <a:lnSpc>
                          <a:spcPct val="116000"/>
                        </a:lnSpc>
                        <a:spcBef>
                          <a:spcPts val="0"/>
                        </a:spcBef>
                        <a:spcAft>
                          <a:spcPts val="1400"/>
                        </a:spcAft>
                      </a:pPr>
                      <a:r>
                        <a:rPr lang="en-US" sz="1900" cap="none" spc="0">
                          <a:solidFill>
                            <a:schemeClr val="tx1"/>
                          </a:solidFill>
                          <a:effectLst/>
                        </a:rPr>
                        <a:t>Weight</a:t>
                      </a:r>
                      <a:endParaRPr lang="en-US" sz="1900" cap="none" spc="0">
                        <a:solidFill>
                          <a:schemeClr val="tx1"/>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158385" marR="103531" marT="121835" marB="121835">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marL="0" marR="0" algn="ctr">
                        <a:lnSpc>
                          <a:spcPct val="116000"/>
                        </a:lnSpc>
                        <a:spcBef>
                          <a:spcPts val="0"/>
                        </a:spcBef>
                        <a:spcAft>
                          <a:spcPts val="1400"/>
                        </a:spcAft>
                      </a:pPr>
                      <a:r>
                        <a:rPr lang="en-US" sz="1900" cap="none" spc="0">
                          <a:solidFill>
                            <a:schemeClr val="tx1"/>
                          </a:solidFill>
                          <a:effectLst/>
                        </a:rPr>
                        <a:t>5.068578</a:t>
                      </a:r>
                      <a:endParaRPr lang="en-US" sz="1900" cap="none" spc="0">
                        <a:solidFill>
                          <a:schemeClr val="tx1"/>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158385" marR="103531" marT="121835" marB="121835">
                    <a:lnL w="19050" cap="flat" cmpd="sng" algn="ctr">
                      <a:solidFill>
                        <a:schemeClr val="tx1"/>
                      </a:solidFill>
                      <a:prstDash val="solid"/>
                    </a:lnL>
                    <a:lnR w="12700" cmpd="sng">
                      <a:no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solidFill>
                      <a:schemeClr val="bg1">
                        <a:lumMod val="85000"/>
                      </a:schemeClr>
                    </a:solidFill>
                  </a:tcPr>
                </a:tc>
                <a:tc>
                  <a:txBody>
                    <a:bodyPr/>
                    <a:lstStyle/>
                    <a:p>
                      <a:pPr marL="0" marR="0" algn="ctr">
                        <a:lnSpc>
                          <a:spcPct val="116000"/>
                        </a:lnSpc>
                        <a:spcBef>
                          <a:spcPts val="0"/>
                        </a:spcBef>
                        <a:spcAft>
                          <a:spcPts val="1400"/>
                        </a:spcAft>
                      </a:pPr>
                      <a:r>
                        <a:rPr lang="en-US" sz="1900" cap="none" spc="0">
                          <a:solidFill>
                            <a:schemeClr val="tx1"/>
                          </a:solidFill>
                          <a:effectLst/>
                        </a:rPr>
                        <a:t>0.026798</a:t>
                      </a:r>
                      <a:endParaRPr lang="en-US" sz="1900" cap="none" spc="0">
                        <a:solidFill>
                          <a:schemeClr val="tx1"/>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158385" marR="103531" marT="121835" marB="121835">
                    <a:lnL w="12700" cmpd="sng">
                      <a:no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marL="0" marR="0" algn="ctr">
                        <a:lnSpc>
                          <a:spcPct val="116000"/>
                        </a:lnSpc>
                        <a:spcBef>
                          <a:spcPts val="0"/>
                        </a:spcBef>
                        <a:spcAft>
                          <a:spcPts val="1400"/>
                        </a:spcAft>
                      </a:pPr>
                      <a:r>
                        <a:rPr lang="en-US" sz="1900" cap="none" spc="0">
                          <a:solidFill>
                            <a:schemeClr val="tx1"/>
                          </a:solidFill>
                          <a:effectLst/>
                        </a:rPr>
                        <a:t>0.080393</a:t>
                      </a:r>
                      <a:endParaRPr lang="en-US" sz="1900" cap="none" spc="0">
                        <a:solidFill>
                          <a:schemeClr val="tx1"/>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158385" marR="103531" marT="121835" marB="121835">
                    <a:lnL w="19050" cap="flat" cmpd="sng" algn="ctr">
                      <a:solidFill>
                        <a:schemeClr val="tx1"/>
                      </a:solidFill>
                      <a:prstDash val="solid"/>
                    </a:lnL>
                    <a:lnR w="12700" cmpd="sng">
                      <a:no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solidFill>
                      <a:schemeClr val="bg1">
                        <a:lumMod val="85000"/>
                      </a:schemeClr>
                    </a:solidFill>
                  </a:tcPr>
                </a:tc>
                <a:tc>
                  <a:txBody>
                    <a:bodyPr/>
                    <a:lstStyle/>
                    <a:p>
                      <a:pPr marL="0" marR="0" algn="ctr">
                        <a:lnSpc>
                          <a:spcPct val="116000"/>
                        </a:lnSpc>
                        <a:spcBef>
                          <a:spcPts val="0"/>
                        </a:spcBef>
                        <a:spcAft>
                          <a:spcPts val="1400"/>
                        </a:spcAft>
                      </a:pPr>
                      <a:r>
                        <a:rPr lang="en-US" sz="1900" cap="none" spc="0">
                          <a:solidFill>
                            <a:schemeClr val="tx1"/>
                          </a:solidFill>
                          <a:effectLst/>
                        </a:rPr>
                        <a:t>False</a:t>
                      </a:r>
                      <a:endParaRPr lang="en-US" sz="1900" cap="none" spc="0">
                        <a:solidFill>
                          <a:schemeClr val="tx1"/>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158385" marR="103531" marT="121835" marB="121835">
                    <a:lnL w="12700" cmpd="sng">
                      <a:noFill/>
                      <a:prstDash val="solid"/>
                    </a:lnL>
                    <a:lnR w="12700" cmpd="sng">
                      <a:no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2116774728"/>
                  </a:ext>
                </a:extLst>
              </a:tr>
              <a:tr h="593436">
                <a:tc>
                  <a:txBody>
                    <a:bodyPr/>
                    <a:lstStyle/>
                    <a:p>
                      <a:pPr marL="0" marR="0" algn="ctr">
                        <a:lnSpc>
                          <a:spcPct val="116000"/>
                        </a:lnSpc>
                        <a:spcBef>
                          <a:spcPts val="0"/>
                        </a:spcBef>
                        <a:spcAft>
                          <a:spcPts val="1400"/>
                        </a:spcAft>
                      </a:pPr>
                      <a:r>
                        <a:rPr lang="en-US" sz="1900" cap="none" spc="0">
                          <a:solidFill>
                            <a:schemeClr val="tx1"/>
                          </a:solidFill>
                          <a:effectLst/>
                        </a:rPr>
                        <a:t>Height</a:t>
                      </a:r>
                      <a:endParaRPr lang="en-US" sz="1900" cap="none" spc="0">
                        <a:solidFill>
                          <a:schemeClr val="tx1"/>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158385" marR="103531" marT="121835" marB="121835">
                    <a:lnL w="19050" cap="flat" cmpd="sng" algn="ctr">
                      <a:solidFill>
                        <a:schemeClr val="tx1"/>
                      </a:solidFill>
                      <a:prstDash val="solid"/>
                    </a:lnL>
                    <a:lnR w="19050" cap="flat" cmpd="sng" algn="ctr">
                      <a:solidFill>
                        <a:schemeClr val="tx1"/>
                      </a:solidFill>
                      <a:prstDash val="solid"/>
                    </a:lnR>
                    <a:lnT w="12700" cmpd="sng">
                      <a:noFill/>
                      <a:prstDash val="solid"/>
                    </a:lnT>
                    <a:lnB w="19050" cap="flat" cmpd="sng" algn="ctr">
                      <a:solidFill>
                        <a:schemeClr val="tx1"/>
                      </a:solidFill>
                      <a:prstDash val="solid"/>
                    </a:lnB>
                    <a:noFill/>
                  </a:tcPr>
                </a:tc>
                <a:tc>
                  <a:txBody>
                    <a:bodyPr/>
                    <a:lstStyle/>
                    <a:p>
                      <a:pPr marL="0" marR="0" algn="ctr">
                        <a:lnSpc>
                          <a:spcPct val="116000"/>
                        </a:lnSpc>
                        <a:spcBef>
                          <a:spcPts val="0"/>
                        </a:spcBef>
                        <a:spcAft>
                          <a:spcPts val="1400"/>
                        </a:spcAft>
                      </a:pPr>
                      <a:r>
                        <a:rPr lang="en-US" sz="1900" cap="none" spc="0">
                          <a:solidFill>
                            <a:schemeClr val="tx1"/>
                          </a:solidFill>
                          <a:effectLst/>
                        </a:rPr>
                        <a:t>0.174894</a:t>
                      </a:r>
                      <a:endParaRPr lang="en-US" sz="1900" cap="none" spc="0">
                        <a:solidFill>
                          <a:schemeClr val="tx1"/>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158385" marR="103531" marT="121835" marB="121835">
                    <a:lnL w="19050" cap="flat" cmpd="sng" algn="ctr">
                      <a:solidFill>
                        <a:schemeClr val="tx1"/>
                      </a:solidFill>
                      <a:prstDash val="solid"/>
                    </a:lnL>
                    <a:lnR w="12700" cmpd="sng">
                      <a:no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marL="0" marR="0" algn="ctr">
                        <a:lnSpc>
                          <a:spcPct val="116000"/>
                        </a:lnSpc>
                        <a:spcBef>
                          <a:spcPts val="0"/>
                        </a:spcBef>
                        <a:spcAft>
                          <a:spcPts val="1400"/>
                        </a:spcAft>
                      </a:pPr>
                      <a:r>
                        <a:rPr lang="en-US" sz="1900" cap="none" spc="0">
                          <a:solidFill>
                            <a:schemeClr val="tx1"/>
                          </a:solidFill>
                          <a:effectLst/>
                        </a:rPr>
                        <a:t>0.676794</a:t>
                      </a:r>
                      <a:endParaRPr lang="en-US" sz="1900" cap="none" spc="0">
                        <a:solidFill>
                          <a:schemeClr val="tx1"/>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158385" marR="103531" marT="121835" marB="121835">
                    <a:lnL w="12700" cmpd="sng">
                      <a:noFill/>
                      <a:prstDash val="solid"/>
                    </a:lnL>
                    <a:lnR w="19050" cap="flat" cmpd="sng" algn="ctr">
                      <a:solidFill>
                        <a:schemeClr val="tx1"/>
                      </a:solidFill>
                      <a:prstDash val="solid"/>
                    </a:lnR>
                    <a:lnT w="12700" cmpd="sng">
                      <a:noFill/>
                      <a:prstDash val="solid"/>
                    </a:lnT>
                    <a:lnB w="19050" cap="flat" cmpd="sng" algn="ctr">
                      <a:solidFill>
                        <a:schemeClr val="tx1"/>
                      </a:solidFill>
                      <a:prstDash val="solid"/>
                    </a:lnB>
                    <a:noFill/>
                  </a:tcPr>
                </a:tc>
                <a:tc>
                  <a:txBody>
                    <a:bodyPr/>
                    <a:lstStyle/>
                    <a:p>
                      <a:pPr marL="0" marR="0" algn="ctr">
                        <a:lnSpc>
                          <a:spcPct val="116000"/>
                        </a:lnSpc>
                        <a:spcBef>
                          <a:spcPts val="0"/>
                        </a:spcBef>
                        <a:spcAft>
                          <a:spcPts val="1400"/>
                        </a:spcAft>
                      </a:pPr>
                      <a:r>
                        <a:rPr lang="en-US" sz="1900" cap="none" spc="0">
                          <a:solidFill>
                            <a:schemeClr val="tx1"/>
                          </a:solidFill>
                          <a:effectLst/>
                        </a:rPr>
                        <a:t>2.030383</a:t>
                      </a:r>
                      <a:endParaRPr lang="en-US" sz="1900" cap="none" spc="0">
                        <a:solidFill>
                          <a:schemeClr val="tx1"/>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158385" marR="103531" marT="121835" marB="121835">
                    <a:lnL w="19050" cap="flat" cmpd="sng" algn="ctr">
                      <a:solidFill>
                        <a:schemeClr val="tx1"/>
                      </a:solidFill>
                      <a:prstDash val="solid"/>
                    </a:lnL>
                    <a:lnR w="12700" cmpd="sng">
                      <a:no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marL="0" marR="0" algn="ctr">
                        <a:lnSpc>
                          <a:spcPct val="116000"/>
                        </a:lnSpc>
                        <a:spcBef>
                          <a:spcPts val="0"/>
                        </a:spcBef>
                        <a:spcAft>
                          <a:spcPts val="1400"/>
                        </a:spcAft>
                      </a:pPr>
                      <a:r>
                        <a:rPr lang="en-US" sz="1900" cap="none" spc="0" dirty="0">
                          <a:solidFill>
                            <a:schemeClr val="tx1"/>
                          </a:solidFill>
                          <a:effectLst/>
                        </a:rPr>
                        <a:t>False</a:t>
                      </a:r>
                      <a:endParaRPr lang="en-US" sz="1900" cap="none" spc="0" dirty="0">
                        <a:solidFill>
                          <a:schemeClr val="tx1"/>
                        </a:solidFill>
                        <a:effectLst/>
                        <a:latin typeface="Century Gothic" panose="020B0502020202020204" pitchFamily="34" charset="0"/>
                        <a:ea typeface="Times New Roman" panose="02020603050405020304" pitchFamily="18" charset="0"/>
                        <a:cs typeface="Arial" panose="020B0604020202020204" pitchFamily="34" charset="0"/>
                      </a:endParaRPr>
                    </a:p>
                  </a:txBody>
                  <a:tcPr marL="158385" marR="103531" marT="121835" marB="121835">
                    <a:lnL w="12700" cmpd="sng">
                      <a:noFill/>
                      <a:prstDash val="solid"/>
                    </a:lnL>
                    <a:lnR w="19050" cap="flat" cmpd="sng" algn="ctr">
                      <a:solidFill>
                        <a:schemeClr val="tx1"/>
                      </a:solidFill>
                      <a:prstDash val="solid"/>
                    </a:lnR>
                    <a:lnT w="12700" cmpd="sng">
                      <a:noFill/>
                      <a:prstDash val="solid"/>
                    </a:lnT>
                    <a:lnB w="19050" cap="flat" cmpd="sng" algn="ctr">
                      <a:solidFill>
                        <a:schemeClr val="tx1"/>
                      </a:solidFill>
                      <a:prstDash val="solid"/>
                    </a:lnB>
                    <a:noFill/>
                  </a:tcPr>
                </a:tc>
                <a:extLst>
                  <a:ext uri="{0D108BD9-81ED-4DB2-BD59-A6C34878D82A}">
                    <a16:rowId xmlns:a16="http://schemas.microsoft.com/office/drawing/2014/main" val="3011627173"/>
                  </a:ext>
                </a:extLst>
              </a:tr>
            </a:tbl>
          </a:graphicData>
        </a:graphic>
      </p:graphicFrame>
    </p:spTree>
    <p:extLst>
      <p:ext uri="{BB962C8B-B14F-4D97-AF65-F5344CB8AC3E}">
        <p14:creationId xmlns:p14="http://schemas.microsoft.com/office/powerpoint/2010/main" val="8727711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row of samples for medical testing">
            <a:extLst>
              <a:ext uri="{FF2B5EF4-FFF2-40B4-BE49-F238E27FC236}">
                <a16:creationId xmlns:a16="http://schemas.microsoft.com/office/drawing/2014/main" id="{BF44D9C4-042E-3744-741E-DBAD2B88D409}"/>
              </a:ext>
            </a:extLst>
          </p:cNvPr>
          <p:cNvPicPr>
            <a:picLocks noChangeAspect="1"/>
          </p:cNvPicPr>
          <p:nvPr/>
        </p:nvPicPr>
        <p:blipFill rotWithShape="1">
          <a:blip r:embed="rId2"/>
          <a:srcRect b="25000"/>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E048BE-EF57-C493-8494-8068399C435A}"/>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dirty="0">
                <a:solidFill>
                  <a:srgbClr val="FFFFFF"/>
                </a:solidFill>
              </a:rPr>
              <a:t>Introduction to Biostatistics</a:t>
            </a:r>
            <a:br>
              <a:rPr lang="en-US" sz="5200" dirty="0">
                <a:solidFill>
                  <a:srgbClr val="FFFFFF"/>
                </a:solidFill>
              </a:rPr>
            </a:br>
            <a:r>
              <a:rPr lang="en-US" sz="5200" dirty="0">
                <a:solidFill>
                  <a:srgbClr val="FFFFFF"/>
                </a:solidFill>
              </a:rPr>
              <a:t>By Mahdi </a:t>
            </a:r>
            <a:r>
              <a:rPr lang="en-US" sz="5200" dirty="0" err="1">
                <a:solidFill>
                  <a:srgbClr val="FFFFFF"/>
                </a:solidFill>
              </a:rPr>
              <a:t>Mohammadzadeh</a:t>
            </a:r>
            <a:endParaRPr lang="en-US" sz="5200" dirty="0">
              <a:solidFill>
                <a:srgbClr val="FFFFFF"/>
              </a:solidFill>
            </a:endParaRPr>
          </a:p>
        </p:txBody>
      </p:sp>
      <p:sp>
        <p:nvSpPr>
          <p:cNvPr id="3" name="Text Placeholder 2">
            <a:extLst>
              <a:ext uri="{FF2B5EF4-FFF2-40B4-BE49-F238E27FC236}">
                <a16:creationId xmlns:a16="http://schemas.microsoft.com/office/drawing/2014/main" id="{19A04AC4-4DDF-0791-143E-E8A45DF60ACB}"/>
              </a:ext>
            </a:extLst>
          </p:cNvPr>
          <p:cNvSpPr>
            <a:spLocks noGrp="1"/>
          </p:cNvSpPr>
          <p:nvPr>
            <p:ph type="body" idx="1"/>
          </p:nvPr>
        </p:nvSpPr>
        <p:spPr>
          <a:xfrm>
            <a:off x="1100051" y="4072043"/>
            <a:ext cx="10058400" cy="1282707"/>
          </a:xfrm>
          <a:effectLst>
            <a:outerShdw blurRad="50800" dist="38100" dir="2700000" algn="tl" rotWithShape="0">
              <a:prstClr val="black">
                <a:alpha val="40000"/>
              </a:prstClr>
            </a:outerShdw>
          </a:effectLst>
        </p:spPr>
        <p:txBody>
          <a:bodyPr vert="horz" lIns="91440" tIns="45720" rIns="91440" bIns="45720" rtlCol="0">
            <a:normAutofit/>
          </a:bodyPr>
          <a:lstStyle/>
          <a:p>
            <a:pPr marL="0" indent="0" algn="ctr">
              <a:buNone/>
            </a:pPr>
            <a:r>
              <a:rPr lang="en-US" sz="2400" dirty="0">
                <a:solidFill>
                  <a:srgbClr val="FFFFFF"/>
                </a:solidFill>
              </a:rPr>
              <a:t>Biostatistics involves the application of statistics to a wide range of topics in biology.</a:t>
            </a:r>
          </a:p>
        </p:txBody>
      </p:sp>
    </p:spTree>
    <p:extLst>
      <p:ext uri="{BB962C8B-B14F-4D97-AF65-F5344CB8AC3E}">
        <p14:creationId xmlns:p14="http://schemas.microsoft.com/office/powerpoint/2010/main" val="2246254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Freeform: Shape 4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37F8F405-6894-531D-EC11-DFFA1EA582A8}"/>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dirty="0">
                <a:solidFill>
                  <a:srgbClr val="FFFFFF"/>
                </a:solidFill>
                <a:latin typeface="+mj-lt"/>
                <a:ea typeface="+mj-ea"/>
                <a:cs typeface="+mj-cs"/>
              </a:rPr>
              <a:t>Two-Way ANOVA Results</a:t>
            </a:r>
          </a:p>
        </p:txBody>
      </p:sp>
      <p:graphicFrame>
        <p:nvGraphicFramePr>
          <p:cNvPr id="9" name="Table 8">
            <a:extLst>
              <a:ext uri="{FF2B5EF4-FFF2-40B4-BE49-F238E27FC236}">
                <a16:creationId xmlns:a16="http://schemas.microsoft.com/office/drawing/2014/main" id="{EA2F2B96-D8C0-3224-06AB-7308D323A327}"/>
              </a:ext>
            </a:extLst>
          </p:cNvPr>
          <p:cNvGraphicFramePr>
            <a:graphicFrameLocks noGrp="1"/>
          </p:cNvGraphicFramePr>
          <p:nvPr>
            <p:extLst>
              <p:ext uri="{D42A27DB-BD31-4B8C-83A1-F6EECF244321}">
                <p14:modId xmlns:p14="http://schemas.microsoft.com/office/powerpoint/2010/main" val="2438959936"/>
              </p:ext>
            </p:extLst>
          </p:nvPr>
        </p:nvGraphicFramePr>
        <p:xfrm>
          <a:off x="4502428" y="1805389"/>
          <a:ext cx="7225751" cy="3247225"/>
        </p:xfrm>
        <a:graphic>
          <a:graphicData uri="http://schemas.openxmlformats.org/drawingml/2006/table">
            <a:tbl>
              <a:tblPr firstRow="1" firstCol="1" bandRow="1">
                <a:noFill/>
                <a:tableStyleId>{5C22544A-7EE6-4342-B048-85BDC9FD1C3A}</a:tableStyleId>
              </a:tblPr>
              <a:tblGrid>
                <a:gridCol w="1466070">
                  <a:extLst>
                    <a:ext uri="{9D8B030D-6E8A-4147-A177-3AD203B41FA5}">
                      <a16:colId xmlns:a16="http://schemas.microsoft.com/office/drawing/2014/main" val="922600103"/>
                    </a:ext>
                  </a:extLst>
                </a:gridCol>
                <a:gridCol w="1723029">
                  <a:extLst>
                    <a:ext uri="{9D8B030D-6E8A-4147-A177-3AD203B41FA5}">
                      <a16:colId xmlns:a16="http://schemas.microsoft.com/office/drawing/2014/main" val="2193285451"/>
                    </a:ext>
                  </a:extLst>
                </a:gridCol>
                <a:gridCol w="879388">
                  <a:extLst>
                    <a:ext uri="{9D8B030D-6E8A-4147-A177-3AD203B41FA5}">
                      <a16:colId xmlns:a16="http://schemas.microsoft.com/office/drawing/2014/main" val="3082933980"/>
                    </a:ext>
                  </a:extLst>
                </a:gridCol>
                <a:gridCol w="1481989">
                  <a:extLst>
                    <a:ext uri="{9D8B030D-6E8A-4147-A177-3AD203B41FA5}">
                      <a16:colId xmlns:a16="http://schemas.microsoft.com/office/drawing/2014/main" val="2278555654"/>
                    </a:ext>
                  </a:extLst>
                </a:gridCol>
                <a:gridCol w="1675275">
                  <a:extLst>
                    <a:ext uri="{9D8B030D-6E8A-4147-A177-3AD203B41FA5}">
                      <a16:colId xmlns:a16="http://schemas.microsoft.com/office/drawing/2014/main" val="523941161"/>
                    </a:ext>
                  </a:extLst>
                </a:gridCol>
              </a:tblGrid>
              <a:tr h="1044205">
                <a:tc>
                  <a:txBody>
                    <a:bodyPr/>
                    <a:lstStyle/>
                    <a:p>
                      <a:pPr marL="0" marR="0">
                        <a:lnSpc>
                          <a:spcPct val="115000"/>
                        </a:lnSpc>
                        <a:spcBef>
                          <a:spcPts val="0"/>
                        </a:spcBef>
                        <a:spcAft>
                          <a:spcPts val="1000"/>
                        </a:spcAft>
                      </a:pPr>
                      <a:r>
                        <a:rPr lang="en-US" sz="2300" b="1" cap="none" spc="0" dirty="0">
                          <a:solidFill>
                            <a:schemeClr val="tx1"/>
                          </a:solidFill>
                          <a:effectLst/>
                        </a:rPr>
                        <a:t>Source</a:t>
                      </a:r>
                      <a:endParaRPr lang="en-US" sz="2300" b="1" cap="none" spc="0" dirty="0">
                        <a:solidFill>
                          <a:schemeClr val="tx1"/>
                        </a:solidFill>
                        <a:effectLst/>
                        <a:latin typeface="Cambria" panose="02040503050406030204" pitchFamily="18" charset="0"/>
                        <a:ea typeface="MS Mincho" panose="02020609040205080304" pitchFamily="49" charset="-128"/>
                        <a:cs typeface="Arial" panose="020B0604020202020204" pitchFamily="34" charset="0"/>
                      </a:endParaRPr>
                    </a:p>
                  </a:txBody>
                  <a:tcPr marL="91686" marR="98235" marT="26196" marB="196470" anchor="b">
                    <a:lnL w="12700" cmpd="sng">
                      <a:noFill/>
                    </a:lnL>
                    <a:lnR w="12700" cmpd="sng">
                      <a:noFill/>
                    </a:lnR>
                    <a:lnT w="9525" cap="flat" cmpd="sng" algn="ctr">
                      <a:noFill/>
                      <a:prstDash val="solid"/>
                    </a:lnT>
                    <a:lnB w="38100" cmpd="sng">
                      <a:noFill/>
                    </a:lnB>
                    <a:noFill/>
                  </a:tcPr>
                </a:tc>
                <a:tc>
                  <a:txBody>
                    <a:bodyPr/>
                    <a:lstStyle/>
                    <a:p>
                      <a:pPr marL="0" marR="0">
                        <a:lnSpc>
                          <a:spcPct val="115000"/>
                        </a:lnSpc>
                        <a:spcBef>
                          <a:spcPts val="0"/>
                        </a:spcBef>
                        <a:spcAft>
                          <a:spcPts val="1000"/>
                        </a:spcAft>
                      </a:pPr>
                      <a:r>
                        <a:rPr lang="en-US" sz="2300" b="1" cap="none" spc="0">
                          <a:solidFill>
                            <a:schemeClr val="tx1"/>
                          </a:solidFill>
                          <a:effectLst/>
                        </a:rPr>
                        <a:t>Sum of Squares</a:t>
                      </a:r>
                      <a:endParaRPr lang="en-US" sz="2300" b="1" cap="none" spc="0">
                        <a:solidFill>
                          <a:schemeClr val="tx1"/>
                        </a:solidFill>
                        <a:effectLst/>
                        <a:latin typeface="Cambria" panose="02040503050406030204" pitchFamily="18" charset="0"/>
                        <a:ea typeface="MS Mincho" panose="02020609040205080304" pitchFamily="49" charset="-128"/>
                        <a:cs typeface="Arial" panose="020B0604020202020204" pitchFamily="34" charset="0"/>
                      </a:endParaRPr>
                    </a:p>
                  </a:txBody>
                  <a:tcPr marL="91686" marR="98235" marT="26196" marB="196470" anchor="b">
                    <a:lnL w="12700" cmpd="sng">
                      <a:noFill/>
                    </a:lnL>
                    <a:lnR w="12700" cmpd="sng">
                      <a:noFill/>
                    </a:lnR>
                    <a:lnT w="9525" cap="flat" cmpd="sng" algn="ctr">
                      <a:noFill/>
                      <a:prstDash val="solid"/>
                    </a:lnT>
                    <a:lnB w="38100" cmpd="sng">
                      <a:noFill/>
                    </a:lnB>
                    <a:noFill/>
                  </a:tcPr>
                </a:tc>
                <a:tc>
                  <a:txBody>
                    <a:bodyPr/>
                    <a:lstStyle/>
                    <a:p>
                      <a:pPr marL="0" marR="0">
                        <a:lnSpc>
                          <a:spcPct val="115000"/>
                        </a:lnSpc>
                        <a:spcBef>
                          <a:spcPts val="0"/>
                        </a:spcBef>
                        <a:spcAft>
                          <a:spcPts val="1000"/>
                        </a:spcAft>
                      </a:pPr>
                      <a:r>
                        <a:rPr lang="en-US" sz="2300" b="1" cap="none" spc="0">
                          <a:solidFill>
                            <a:schemeClr val="tx1"/>
                          </a:solidFill>
                          <a:effectLst/>
                        </a:rPr>
                        <a:t>df</a:t>
                      </a:r>
                      <a:endParaRPr lang="en-US" sz="2300" b="1" cap="none" spc="0">
                        <a:solidFill>
                          <a:schemeClr val="tx1"/>
                        </a:solidFill>
                        <a:effectLst/>
                        <a:latin typeface="Cambria" panose="02040503050406030204" pitchFamily="18" charset="0"/>
                        <a:ea typeface="MS Mincho" panose="02020609040205080304" pitchFamily="49" charset="-128"/>
                        <a:cs typeface="Arial" panose="020B0604020202020204" pitchFamily="34" charset="0"/>
                      </a:endParaRPr>
                    </a:p>
                  </a:txBody>
                  <a:tcPr marL="91686" marR="98235" marT="26196" marB="196470" anchor="b">
                    <a:lnL w="12700" cmpd="sng">
                      <a:noFill/>
                    </a:lnL>
                    <a:lnR w="12700" cmpd="sng">
                      <a:noFill/>
                    </a:lnR>
                    <a:lnT w="9525" cap="flat" cmpd="sng" algn="ctr">
                      <a:noFill/>
                      <a:prstDash val="solid"/>
                    </a:lnT>
                    <a:lnB w="38100" cmpd="sng">
                      <a:noFill/>
                    </a:lnB>
                    <a:noFill/>
                  </a:tcPr>
                </a:tc>
                <a:tc>
                  <a:txBody>
                    <a:bodyPr/>
                    <a:lstStyle/>
                    <a:p>
                      <a:pPr marL="0" marR="0">
                        <a:lnSpc>
                          <a:spcPct val="115000"/>
                        </a:lnSpc>
                        <a:spcBef>
                          <a:spcPts val="0"/>
                        </a:spcBef>
                        <a:spcAft>
                          <a:spcPts val="1000"/>
                        </a:spcAft>
                      </a:pPr>
                      <a:r>
                        <a:rPr lang="en-US" sz="2300" b="1" cap="none" spc="0">
                          <a:solidFill>
                            <a:schemeClr val="tx1"/>
                          </a:solidFill>
                          <a:effectLst/>
                        </a:rPr>
                        <a:t>F</a:t>
                      </a:r>
                      <a:endParaRPr lang="en-US" sz="2300" b="1" cap="none" spc="0">
                        <a:solidFill>
                          <a:schemeClr val="tx1"/>
                        </a:solidFill>
                        <a:effectLst/>
                        <a:latin typeface="Cambria" panose="02040503050406030204" pitchFamily="18" charset="0"/>
                        <a:ea typeface="MS Mincho" panose="02020609040205080304" pitchFamily="49" charset="-128"/>
                        <a:cs typeface="Arial" panose="020B0604020202020204" pitchFamily="34" charset="0"/>
                      </a:endParaRPr>
                    </a:p>
                  </a:txBody>
                  <a:tcPr marL="91686" marR="98235" marT="26196" marB="196470" anchor="b">
                    <a:lnL w="12700" cmpd="sng">
                      <a:noFill/>
                    </a:lnL>
                    <a:lnR w="12700" cmpd="sng">
                      <a:noFill/>
                    </a:lnR>
                    <a:lnT w="9525" cap="flat" cmpd="sng" algn="ctr">
                      <a:noFill/>
                      <a:prstDash val="solid"/>
                    </a:lnT>
                    <a:lnB w="38100" cmpd="sng">
                      <a:noFill/>
                    </a:lnB>
                    <a:noFill/>
                  </a:tcPr>
                </a:tc>
                <a:tc>
                  <a:txBody>
                    <a:bodyPr/>
                    <a:lstStyle/>
                    <a:p>
                      <a:pPr marL="0" marR="0">
                        <a:lnSpc>
                          <a:spcPct val="115000"/>
                        </a:lnSpc>
                        <a:spcBef>
                          <a:spcPts val="0"/>
                        </a:spcBef>
                        <a:spcAft>
                          <a:spcPts val="1000"/>
                        </a:spcAft>
                      </a:pPr>
                      <a:r>
                        <a:rPr lang="en-US" sz="2300" b="1" cap="none" spc="0">
                          <a:solidFill>
                            <a:schemeClr val="tx1"/>
                          </a:solidFill>
                          <a:effectLst/>
                        </a:rPr>
                        <a:t>PR(&gt;F)</a:t>
                      </a:r>
                      <a:endParaRPr lang="en-US" sz="2300" b="1" cap="none" spc="0">
                        <a:solidFill>
                          <a:schemeClr val="tx1"/>
                        </a:solidFill>
                        <a:effectLst/>
                        <a:latin typeface="Cambria" panose="02040503050406030204" pitchFamily="18" charset="0"/>
                        <a:ea typeface="MS Mincho" panose="02020609040205080304" pitchFamily="49" charset="-128"/>
                        <a:cs typeface="Arial" panose="020B0604020202020204" pitchFamily="34" charset="0"/>
                      </a:endParaRPr>
                    </a:p>
                  </a:txBody>
                  <a:tcPr marL="91686" marR="98235" marT="26196" marB="196470" anchor="b">
                    <a:lnL w="12700" cmpd="sng">
                      <a:noFill/>
                    </a:lnL>
                    <a:lnR w="12700" cmpd="sng">
                      <a:noFill/>
                    </a:lnR>
                    <a:lnT w="9525" cap="flat" cmpd="sng" algn="ctr">
                      <a:noFill/>
                      <a:prstDash val="solid"/>
                    </a:lnT>
                    <a:lnB w="38100" cmpd="sng">
                      <a:noFill/>
                    </a:lnB>
                    <a:noFill/>
                  </a:tcPr>
                </a:tc>
                <a:extLst>
                  <a:ext uri="{0D108BD9-81ED-4DB2-BD59-A6C34878D82A}">
                    <a16:rowId xmlns:a16="http://schemas.microsoft.com/office/drawing/2014/main" val="1633264831"/>
                  </a:ext>
                </a:extLst>
              </a:tr>
              <a:tr h="550755">
                <a:tc>
                  <a:txBody>
                    <a:bodyPr/>
                    <a:lstStyle/>
                    <a:p>
                      <a:pPr marL="0" marR="0">
                        <a:lnSpc>
                          <a:spcPct val="115000"/>
                        </a:lnSpc>
                        <a:spcBef>
                          <a:spcPts val="0"/>
                        </a:spcBef>
                        <a:spcAft>
                          <a:spcPts val="1000"/>
                        </a:spcAft>
                      </a:pPr>
                      <a:r>
                        <a:rPr lang="en-US" sz="1700" b="1" cap="none" spc="0">
                          <a:solidFill>
                            <a:schemeClr val="tx1"/>
                          </a:solidFill>
                          <a:effectLst/>
                        </a:rPr>
                        <a:t>Group</a:t>
                      </a:r>
                      <a:endParaRPr lang="en-US" sz="1700" b="1" cap="none" spc="0">
                        <a:solidFill>
                          <a:schemeClr val="tx1"/>
                        </a:solidFill>
                        <a:effectLst/>
                        <a:latin typeface="Cambria" panose="02040503050406030204" pitchFamily="18" charset="0"/>
                        <a:ea typeface="MS Mincho" panose="02020609040205080304" pitchFamily="49" charset="-128"/>
                        <a:cs typeface="Arial" panose="020B0604020202020204" pitchFamily="34" charset="0"/>
                      </a:endParaRPr>
                    </a:p>
                  </a:txBody>
                  <a:tcPr marL="91686" marR="98235" marT="26196" marB="196470">
                    <a:lnL w="9525" cap="flat" cmpd="sng" algn="ctr">
                      <a:solidFill>
                        <a:schemeClr val="tx1"/>
                      </a:solidFill>
                      <a:prstDash val="solid"/>
                    </a:lnL>
                    <a:lnR w="12700" cmpd="sng">
                      <a:noFill/>
                      <a:prstDash val="solid"/>
                    </a:lnR>
                    <a:lnT w="38100" cmpd="sng">
                      <a:noFill/>
                    </a:lnT>
                    <a:lnB w="9525" cap="flat" cmpd="sng" algn="ctr">
                      <a:noFill/>
                      <a:prstDash val="solid"/>
                    </a:lnB>
                    <a:noFill/>
                  </a:tcPr>
                </a:tc>
                <a:tc>
                  <a:txBody>
                    <a:bodyPr/>
                    <a:lstStyle/>
                    <a:p>
                      <a:pPr marL="0" marR="0">
                        <a:lnSpc>
                          <a:spcPct val="115000"/>
                        </a:lnSpc>
                        <a:spcBef>
                          <a:spcPts val="0"/>
                        </a:spcBef>
                        <a:spcAft>
                          <a:spcPts val="1000"/>
                        </a:spcAft>
                      </a:pPr>
                      <a:r>
                        <a:rPr lang="en-US" sz="1700" cap="none" spc="0" dirty="0">
                          <a:solidFill>
                            <a:schemeClr val="tx1"/>
                          </a:solidFill>
                          <a:effectLst/>
                        </a:rPr>
                        <a:t>10.621877</a:t>
                      </a:r>
                      <a:endParaRPr lang="en-US" sz="1700" cap="none" spc="0" dirty="0">
                        <a:solidFill>
                          <a:schemeClr val="tx1"/>
                        </a:solidFill>
                        <a:effectLst/>
                        <a:latin typeface="Cambria" panose="02040503050406030204" pitchFamily="18" charset="0"/>
                        <a:ea typeface="MS Mincho" panose="02020609040205080304" pitchFamily="49" charset="-128"/>
                        <a:cs typeface="Arial" panose="020B0604020202020204" pitchFamily="34" charset="0"/>
                      </a:endParaRPr>
                    </a:p>
                  </a:txBody>
                  <a:tcPr marL="91686" marR="98235" marT="26196" marB="196470">
                    <a:lnL w="12700" cmpd="sng">
                      <a:noFill/>
                      <a:prstDash val="solid"/>
                    </a:lnL>
                    <a:lnR w="12700" cmpd="sng">
                      <a:noFill/>
                      <a:prstDash val="solid"/>
                    </a:lnR>
                    <a:lnT w="38100" cmpd="sng">
                      <a:noFill/>
                    </a:lnT>
                    <a:lnB w="9525" cap="flat" cmpd="sng" algn="ctr">
                      <a:noFill/>
                      <a:prstDash val="solid"/>
                    </a:lnB>
                    <a:noFill/>
                  </a:tcPr>
                </a:tc>
                <a:tc>
                  <a:txBody>
                    <a:bodyPr/>
                    <a:lstStyle/>
                    <a:p>
                      <a:pPr marL="0" marR="0">
                        <a:lnSpc>
                          <a:spcPct val="115000"/>
                        </a:lnSpc>
                        <a:spcBef>
                          <a:spcPts val="0"/>
                        </a:spcBef>
                        <a:spcAft>
                          <a:spcPts val="1000"/>
                        </a:spcAft>
                      </a:pPr>
                      <a:r>
                        <a:rPr lang="en-US" sz="1700" cap="none" spc="0">
                          <a:solidFill>
                            <a:schemeClr val="tx1"/>
                          </a:solidFill>
                          <a:effectLst/>
                        </a:rPr>
                        <a:t>2.0</a:t>
                      </a:r>
                      <a:endParaRPr lang="en-US" sz="1700" cap="none" spc="0">
                        <a:solidFill>
                          <a:schemeClr val="tx1"/>
                        </a:solidFill>
                        <a:effectLst/>
                        <a:latin typeface="Cambria" panose="02040503050406030204" pitchFamily="18" charset="0"/>
                        <a:ea typeface="MS Mincho" panose="02020609040205080304" pitchFamily="49" charset="-128"/>
                        <a:cs typeface="Arial" panose="020B0604020202020204" pitchFamily="34" charset="0"/>
                      </a:endParaRPr>
                    </a:p>
                  </a:txBody>
                  <a:tcPr marL="91686" marR="98235" marT="26196" marB="196470">
                    <a:lnL w="12700" cmpd="sng">
                      <a:noFill/>
                      <a:prstDash val="solid"/>
                    </a:lnL>
                    <a:lnR w="12700" cmpd="sng">
                      <a:noFill/>
                      <a:prstDash val="solid"/>
                    </a:lnR>
                    <a:lnT w="38100" cmpd="sng">
                      <a:noFill/>
                    </a:lnT>
                    <a:lnB w="9525" cap="flat" cmpd="sng" algn="ctr">
                      <a:noFill/>
                      <a:prstDash val="solid"/>
                    </a:lnB>
                    <a:noFill/>
                  </a:tcPr>
                </a:tc>
                <a:tc>
                  <a:txBody>
                    <a:bodyPr/>
                    <a:lstStyle/>
                    <a:p>
                      <a:pPr marL="0" marR="0">
                        <a:lnSpc>
                          <a:spcPct val="115000"/>
                        </a:lnSpc>
                        <a:spcBef>
                          <a:spcPts val="0"/>
                        </a:spcBef>
                        <a:spcAft>
                          <a:spcPts val="1000"/>
                        </a:spcAft>
                      </a:pPr>
                      <a:r>
                        <a:rPr lang="en-US" sz="1700" cap="none" spc="0">
                          <a:solidFill>
                            <a:schemeClr val="tx1"/>
                          </a:solidFill>
                          <a:effectLst/>
                        </a:rPr>
                        <a:t>0.055946</a:t>
                      </a:r>
                      <a:endParaRPr lang="en-US" sz="1700" cap="none" spc="0">
                        <a:solidFill>
                          <a:schemeClr val="tx1"/>
                        </a:solidFill>
                        <a:effectLst/>
                        <a:latin typeface="Cambria" panose="02040503050406030204" pitchFamily="18" charset="0"/>
                        <a:ea typeface="MS Mincho" panose="02020609040205080304" pitchFamily="49" charset="-128"/>
                        <a:cs typeface="Arial" panose="020B0604020202020204" pitchFamily="34" charset="0"/>
                      </a:endParaRPr>
                    </a:p>
                  </a:txBody>
                  <a:tcPr marL="91686" marR="98235" marT="26196" marB="196470">
                    <a:lnL w="12700" cmpd="sng">
                      <a:noFill/>
                      <a:prstDash val="solid"/>
                    </a:lnL>
                    <a:lnR w="12700" cmpd="sng">
                      <a:noFill/>
                      <a:prstDash val="solid"/>
                    </a:lnR>
                    <a:lnT w="38100" cmpd="sng">
                      <a:noFill/>
                    </a:lnT>
                    <a:lnB w="9525" cap="flat" cmpd="sng" algn="ctr">
                      <a:noFill/>
                      <a:prstDash val="solid"/>
                    </a:lnB>
                    <a:noFill/>
                  </a:tcPr>
                </a:tc>
                <a:tc>
                  <a:txBody>
                    <a:bodyPr/>
                    <a:lstStyle/>
                    <a:p>
                      <a:pPr marL="0" marR="0">
                        <a:lnSpc>
                          <a:spcPct val="115000"/>
                        </a:lnSpc>
                        <a:spcBef>
                          <a:spcPts val="0"/>
                        </a:spcBef>
                        <a:spcAft>
                          <a:spcPts val="1000"/>
                        </a:spcAft>
                      </a:pPr>
                      <a:r>
                        <a:rPr lang="en-US" sz="1700" cap="none" spc="0">
                          <a:solidFill>
                            <a:schemeClr val="tx1"/>
                          </a:solidFill>
                          <a:effectLst/>
                        </a:rPr>
                        <a:t>0.09456134</a:t>
                      </a:r>
                      <a:endParaRPr lang="en-US" sz="1700" cap="none" spc="0">
                        <a:solidFill>
                          <a:schemeClr val="tx1"/>
                        </a:solidFill>
                        <a:effectLst/>
                        <a:latin typeface="Cambria" panose="02040503050406030204" pitchFamily="18" charset="0"/>
                        <a:ea typeface="MS Mincho" panose="02020609040205080304" pitchFamily="49" charset="-128"/>
                        <a:cs typeface="Arial" panose="020B0604020202020204" pitchFamily="34" charset="0"/>
                      </a:endParaRPr>
                    </a:p>
                  </a:txBody>
                  <a:tcPr marL="91686" marR="98235" marT="26196" marB="196470">
                    <a:lnL w="12700" cmpd="sng">
                      <a:noFill/>
                      <a:prstDash val="solid"/>
                    </a:lnL>
                    <a:lnR w="12700" cmpd="sng">
                      <a:noFill/>
                      <a:prstDash val="solid"/>
                    </a:lnR>
                    <a:lnT w="38100" cmpd="sng">
                      <a:noFill/>
                    </a:lnT>
                    <a:lnB w="9525" cap="flat" cmpd="sng" algn="ctr">
                      <a:noFill/>
                      <a:prstDash val="solid"/>
                    </a:lnB>
                    <a:noFill/>
                  </a:tcPr>
                </a:tc>
                <a:extLst>
                  <a:ext uri="{0D108BD9-81ED-4DB2-BD59-A6C34878D82A}">
                    <a16:rowId xmlns:a16="http://schemas.microsoft.com/office/drawing/2014/main" val="2783663228"/>
                  </a:ext>
                </a:extLst>
              </a:tr>
              <a:tr h="550755">
                <a:tc>
                  <a:txBody>
                    <a:bodyPr/>
                    <a:lstStyle/>
                    <a:p>
                      <a:pPr marL="0" marR="0">
                        <a:lnSpc>
                          <a:spcPct val="115000"/>
                        </a:lnSpc>
                        <a:spcBef>
                          <a:spcPts val="0"/>
                        </a:spcBef>
                        <a:spcAft>
                          <a:spcPts val="1000"/>
                        </a:spcAft>
                      </a:pPr>
                      <a:r>
                        <a:rPr lang="en-US" sz="1700" b="1" cap="none" spc="0">
                          <a:solidFill>
                            <a:schemeClr val="tx1"/>
                          </a:solidFill>
                          <a:effectLst/>
                        </a:rPr>
                        <a:t>BMI</a:t>
                      </a:r>
                      <a:endParaRPr lang="en-US" sz="1700" b="1" cap="none" spc="0">
                        <a:solidFill>
                          <a:schemeClr val="tx1"/>
                        </a:solidFill>
                        <a:effectLst/>
                        <a:latin typeface="Cambria" panose="02040503050406030204" pitchFamily="18" charset="0"/>
                        <a:ea typeface="MS Mincho" panose="02020609040205080304" pitchFamily="49" charset="-128"/>
                        <a:cs typeface="Arial" panose="020B0604020202020204" pitchFamily="34" charset="0"/>
                      </a:endParaRPr>
                    </a:p>
                  </a:txBody>
                  <a:tcPr marL="91686" marR="98235" marT="26196" marB="196470">
                    <a:lnL w="9525" cap="flat" cmpd="sng" algn="ctr">
                      <a:solidFill>
                        <a:schemeClr val="tx1"/>
                      </a:solidFill>
                      <a:prstDash val="solid"/>
                    </a:lnL>
                    <a:lnR w="12700" cmpd="sng">
                      <a:noFill/>
                      <a:prstDash val="solid"/>
                    </a:lnR>
                    <a:lnT w="9525" cap="flat" cmpd="sng" algn="ctr">
                      <a:noFill/>
                      <a:prstDash val="solid"/>
                    </a:lnT>
                    <a:lnB w="12700" cmpd="sng">
                      <a:noFill/>
                      <a:prstDash val="solid"/>
                    </a:lnB>
                    <a:solidFill>
                      <a:schemeClr val="bg1">
                        <a:lumMod val="95000"/>
                      </a:schemeClr>
                    </a:solidFill>
                  </a:tcPr>
                </a:tc>
                <a:tc>
                  <a:txBody>
                    <a:bodyPr/>
                    <a:lstStyle/>
                    <a:p>
                      <a:pPr marL="0" marR="0">
                        <a:lnSpc>
                          <a:spcPct val="115000"/>
                        </a:lnSpc>
                        <a:spcBef>
                          <a:spcPts val="0"/>
                        </a:spcBef>
                        <a:spcAft>
                          <a:spcPts val="1000"/>
                        </a:spcAft>
                      </a:pPr>
                      <a:r>
                        <a:rPr lang="en-US" sz="1700" cap="none" spc="0">
                          <a:solidFill>
                            <a:schemeClr val="tx1"/>
                          </a:solidFill>
                          <a:effectLst/>
                        </a:rPr>
                        <a:t>25914.070125</a:t>
                      </a:r>
                      <a:endParaRPr lang="en-US" sz="1700" cap="none" spc="0">
                        <a:solidFill>
                          <a:schemeClr val="tx1"/>
                        </a:solidFill>
                        <a:effectLst/>
                        <a:latin typeface="Cambria" panose="02040503050406030204" pitchFamily="18" charset="0"/>
                        <a:ea typeface="MS Mincho" panose="02020609040205080304" pitchFamily="49" charset="-128"/>
                        <a:cs typeface="Arial" panose="020B0604020202020204" pitchFamily="34" charset="0"/>
                      </a:endParaRPr>
                    </a:p>
                  </a:txBody>
                  <a:tcPr marL="91686" marR="98235" marT="26196" marB="196470">
                    <a:lnL w="12700" cmpd="sng">
                      <a:noFill/>
                      <a:prstDash val="solid"/>
                    </a:lnL>
                    <a:lnR w="12700" cmpd="sng">
                      <a:noFill/>
                      <a:prstDash val="solid"/>
                    </a:lnR>
                    <a:lnT w="9525" cap="flat" cmpd="sng" algn="ctr">
                      <a:noFill/>
                      <a:prstDash val="solid"/>
                    </a:lnT>
                    <a:lnB w="12700" cmpd="sng">
                      <a:noFill/>
                      <a:prstDash val="solid"/>
                    </a:lnB>
                    <a:solidFill>
                      <a:schemeClr val="bg1">
                        <a:lumMod val="95000"/>
                      </a:schemeClr>
                    </a:solidFill>
                  </a:tcPr>
                </a:tc>
                <a:tc>
                  <a:txBody>
                    <a:bodyPr/>
                    <a:lstStyle/>
                    <a:p>
                      <a:pPr marL="0" marR="0">
                        <a:lnSpc>
                          <a:spcPct val="115000"/>
                        </a:lnSpc>
                        <a:spcBef>
                          <a:spcPts val="0"/>
                        </a:spcBef>
                        <a:spcAft>
                          <a:spcPts val="1000"/>
                        </a:spcAft>
                      </a:pPr>
                      <a:r>
                        <a:rPr lang="en-US" sz="1700" cap="none" spc="0">
                          <a:solidFill>
                            <a:schemeClr val="tx1"/>
                          </a:solidFill>
                          <a:effectLst/>
                        </a:rPr>
                        <a:t>1.0</a:t>
                      </a:r>
                      <a:endParaRPr lang="en-US" sz="1700" cap="none" spc="0">
                        <a:solidFill>
                          <a:schemeClr val="tx1"/>
                        </a:solidFill>
                        <a:effectLst/>
                        <a:latin typeface="Cambria" panose="02040503050406030204" pitchFamily="18" charset="0"/>
                        <a:ea typeface="MS Mincho" panose="02020609040205080304" pitchFamily="49" charset="-128"/>
                        <a:cs typeface="Arial" panose="020B0604020202020204" pitchFamily="34" charset="0"/>
                      </a:endParaRPr>
                    </a:p>
                  </a:txBody>
                  <a:tcPr marL="91686" marR="98235" marT="26196" marB="196470">
                    <a:lnL w="12700" cmpd="sng">
                      <a:noFill/>
                      <a:prstDash val="solid"/>
                    </a:lnL>
                    <a:lnR w="12700" cmpd="sng">
                      <a:noFill/>
                      <a:prstDash val="solid"/>
                    </a:lnR>
                    <a:lnT w="9525" cap="flat" cmpd="sng" algn="ctr">
                      <a:noFill/>
                      <a:prstDash val="solid"/>
                    </a:lnT>
                    <a:lnB w="12700" cmpd="sng">
                      <a:noFill/>
                      <a:prstDash val="solid"/>
                    </a:lnB>
                    <a:solidFill>
                      <a:schemeClr val="bg1">
                        <a:lumMod val="95000"/>
                      </a:schemeClr>
                    </a:solidFill>
                  </a:tcPr>
                </a:tc>
                <a:tc>
                  <a:txBody>
                    <a:bodyPr/>
                    <a:lstStyle/>
                    <a:p>
                      <a:pPr marL="0" marR="0">
                        <a:lnSpc>
                          <a:spcPct val="115000"/>
                        </a:lnSpc>
                        <a:spcBef>
                          <a:spcPts val="0"/>
                        </a:spcBef>
                        <a:spcAft>
                          <a:spcPts val="1000"/>
                        </a:spcAft>
                      </a:pPr>
                      <a:r>
                        <a:rPr lang="en-US" sz="1700" cap="none" spc="0">
                          <a:solidFill>
                            <a:schemeClr val="tx1"/>
                          </a:solidFill>
                          <a:effectLst/>
                        </a:rPr>
                        <a:t>272.981182</a:t>
                      </a:r>
                      <a:endParaRPr lang="en-US" sz="1700" cap="none" spc="0">
                        <a:solidFill>
                          <a:schemeClr val="tx1"/>
                        </a:solidFill>
                        <a:effectLst/>
                        <a:latin typeface="Cambria" panose="02040503050406030204" pitchFamily="18" charset="0"/>
                        <a:ea typeface="MS Mincho" panose="02020609040205080304" pitchFamily="49" charset="-128"/>
                        <a:cs typeface="Arial" panose="020B0604020202020204" pitchFamily="34" charset="0"/>
                      </a:endParaRPr>
                    </a:p>
                  </a:txBody>
                  <a:tcPr marL="91686" marR="98235" marT="26196" marB="196470">
                    <a:lnL w="12700" cmpd="sng">
                      <a:noFill/>
                      <a:prstDash val="solid"/>
                    </a:lnL>
                    <a:lnR w="12700" cmpd="sng">
                      <a:noFill/>
                      <a:prstDash val="solid"/>
                    </a:lnR>
                    <a:lnT w="9525" cap="flat" cmpd="sng" algn="ctr">
                      <a:noFill/>
                      <a:prstDash val="solid"/>
                    </a:lnT>
                    <a:lnB w="12700" cmpd="sng">
                      <a:noFill/>
                      <a:prstDash val="solid"/>
                    </a:lnB>
                    <a:solidFill>
                      <a:schemeClr val="bg1">
                        <a:lumMod val="95000"/>
                      </a:schemeClr>
                    </a:solidFill>
                  </a:tcPr>
                </a:tc>
                <a:tc>
                  <a:txBody>
                    <a:bodyPr/>
                    <a:lstStyle/>
                    <a:p>
                      <a:pPr marL="0" marR="0">
                        <a:lnSpc>
                          <a:spcPct val="115000"/>
                        </a:lnSpc>
                        <a:spcBef>
                          <a:spcPts val="0"/>
                        </a:spcBef>
                        <a:spcAft>
                          <a:spcPts val="1000"/>
                        </a:spcAft>
                      </a:pPr>
                      <a:r>
                        <a:rPr lang="en-US" sz="1700" cap="none" spc="0">
                          <a:solidFill>
                            <a:schemeClr val="tx1"/>
                          </a:solidFill>
                          <a:effectLst/>
                        </a:rPr>
                        <a:t>1.552145e-33</a:t>
                      </a:r>
                      <a:endParaRPr lang="en-US" sz="1700" cap="none" spc="0">
                        <a:solidFill>
                          <a:schemeClr val="tx1"/>
                        </a:solidFill>
                        <a:effectLst/>
                        <a:latin typeface="Cambria" panose="02040503050406030204" pitchFamily="18" charset="0"/>
                        <a:ea typeface="MS Mincho" panose="02020609040205080304" pitchFamily="49" charset="-128"/>
                        <a:cs typeface="Arial" panose="020B0604020202020204" pitchFamily="34" charset="0"/>
                      </a:endParaRPr>
                    </a:p>
                  </a:txBody>
                  <a:tcPr marL="91686" marR="98235" marT="26196" marB="196470">
                    <a:lnL w="12700" cmpd="sng">
                      <a:noFill/>
                      <a:prstDash val="solid"/>
                    </a:lnL>
                    <a:lnR w="12700" cmpd="sng">
                      <a:noFill/>
                      <a:prstDash val="solid"/>
                    </a:lnR>
                    <a:lnT w="9525"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3911010865"/>
                  </a:ext>
                </a:extLst>
              </a:tr>
              <a:tr h="550755">
                <a:tc>
                  <a:txBody>
                    <a:bodyPr/>
                    <a:lstStyle/>
                    <a:p>
                      <a:pPr marL="0" marR="0">
                        <a:lnSpc>
                          <a:spcPct val="115000"/>
                        </a:lnSpc>
                        <a:spcBef>
                          <a:spcPts val="0"/>
                        </a:spcBef>
                        <a:spcAft>
                          <a:spcPts val="1000"/>
                        </a:spcAft>
                      </a:pPr>
                      <a:r>
                        <a:rPr lang="en-US" sz="1700" b="1" cap="none" spc="0">
                          <a:solidFill>
                            <a:schemeClr val="tx1"/>
                          </a:solidFill>
                          <a:effectLst/>
                        </a:rPr>
                        <a:t>Group:BMI</a:t>
                      </a:r>
                      <a:endParaRPr lang="en-US" sz="1700" b="1" cap="none" spc="0">
                        <a:solidFill>
                          <a:schemeClr val="tx1"/>
                        </a:solidFill>
                        <a:effectLst/>
                        <a:latin typeface="Cambria" panose="02040503050406030204" pitchFamily="18" charset="0"/>
                        <a:ea typeface="MS Mincho" panose="02020609040205080304" pitchFamily="49" charset="-128"/>
                        <a:cs typeface="Arial" panose="020B0604020202020204" pitchFamily="34" charset="0"/>
                      </a:endParaRPr>
                    </a:p>
                  </a:txBody>
                  <a:tcPr marL="91686" marR="98235" marT="26196" marB="196470">
                    <a:lnL w="9525" cap="flat" cmpd="sng" algn="ctr">
                      <a:solidFill>
                        <a:schemeClr val="tx1"/>
                      </a:solidFill>
                      <a:prstDash val="solid"/>
                    </a:lnL>
                    <a:lnR w="12700" cmpd="sng">
                      <a:noFill/>
                      <a:prstDash val="solid"/>
                    </a:lnR>
                    <a:lnT w="12700" cmpd="sng">
                      <a:noFill/>
                      <a:prstDash val="solid"/>
                    </a:lnT>
                    <a:lnB w="9525" cap="flat" cmpd="sng" algn="ctr">
                      <a:noFill/>
                      <a:prstDash val="solid"/>
                    </a:lnB>
                    <a:noFill/>
                  </a:tcPr>
                </a:tc>
                <a:tc>
                  <a:txBody>
                    <a:bodyPr/>
                    <a:lstStyle/>
                    <a:p>
                      <a:pPr marL="0" marR="0">
                        <a:lnSpc>
                          <a:spcPct val="115000"/>
                        </a:lnSpc>
                        <a:spcBef>
                          <a:spcPts val="0"/>
                        </a:spcBef>
                        <a:spcAft>
                          <a:spcPts val="1000"/>
                        </a:spcAft>
                      </a:pPr>
                      <a:r>
                        <a:rPr lang="en-US" sz="1700" cap="none" spc="0" dirty="0">
                          <a:solidFill>
                            <a:schemeClr val="tx1"/>
                          </a:solidFill>
                          <a:effectLst/>
                        </a:rPr>
                        <a:t>44.413917</a:t>
                      </a:r>
                      <a:endParaRPr lang="en-US" sz="1700" cap="none" spc="0" dirty="0">
                        <a:solidFill>
                          <a:schemeClr val="tx1"/>
                        </a:solidFill>
                        <a:effectLst/>
                        <a:latin typeface="Cambria" panose="02040503050406030204" pitchFamily="18" charset="0"/>
                        <a:ea typeface="MS Mincho" panose="02020609040205080304" pitchFamily="49" charset="-128"/>
                        <a:cs typeface="Arial" panose="020B0604020202020204" pitchFamily="34" charset="0"/>
                      </a:endParaRPr>
                    </a:p>
                  </a:txBody>
                  <a:tcPr marL="91686" marR="98235" marT="26196" marB="196470">
                    <a:lnL w="12700" cmpd="sng">
                      <a:noFill/>
                      <a:prstDash val="solid"/>
                    </a:lnL>
                    <a:lnR w="12700" cmpd="sng">
                      <a:noFill/>
                      <a:prstDash val="solid"/>
                    </a:lnR>
                    <a:lnT w="12700" cmpd="sng">
                      <a:noFill/>
                      <a:prstDash val="solid"/>
                    </a:lnT>
                    <a:lnB w="9525" cap="flat" cmpd="sng" algn="ctr">
                      <a:noFill/>
                      <a:prstDash val="solid"/>
                    </a:lnB>
                    <a:noFill/>
                  </a:tcPr>
                </a:tc>
                <a:tc>
                  <a:txBody>
                    <a:bodyPr/>
                    <a:lstStyle/>
                    <a:p>
                      <a:pPr marL="0" marR="0">
                        <a:lnSpc>
                          <a:spcPct val="115000"/>
                        </a:lnSpc>
                        <a:spcBef>
                          <a:spcPts val="0"/>
                        </a:spcBef>
                        <a:spcAft>
                          <a:spcPts val="1000"/>
                        </a:spcAft>
                      </a:pPr>
                      <a:r>
                        <a:rPr lang="en-US" sz="1700" cap="none" spc="0">
                          <a:solidFill>
                            <a:schemeClr val="tx1"/>
                          </a:solidFill>
                          <a:effectLst/>
                        </a:rPr>
                        <a:t>2.0</a:t>
                      </a:r>
                      <a:endParaRPr lang="en-US" sz="1700" cap="none" spc="0">
                        <a:solidFill>
                          <a:schemeClr val="tx1"/>
                        </a:solidFill>
                        <a:effectLst/>
                        <a:latin typeface="Cambria" panose="02040503050406030204" pitchFamily="18" charset="0"/>
                        <a:ea typeface="MS Mincho" panose="02020609040205080304" pitchFamily="49" charset="-128"/>
                        <a:cs typeface="Arial" panose="020B0604020202020204" pitchFamily="34" charset="0"/>
                      </a:endParaRPr>
                    </a:p>
                  </a:txBody>
                  <a:tcPr marL="91686" marR="98235" marT="26196" marB="196470">
                    <a:lnL w="12700" cmpd="sng">
                      <a:noFill/>
                      <a:prstDash val="solid"/>
                    </a:lnL>
                    <a:lnR w="12700" cmpd="sng">
                      <a:noFill/>
                      <a:prstDash val="solid"/>
                    </a:lnR>
                    <a:lnT w="12700" cmpd="sng">
                      <a:noFill/>
                      <a:prstDash val="solid"/>
                    </a:lnT>
                    <a:lnB w="9525" cap="flat" cmpd="sng" algn="ctr">
                      <a:noFill/>
                      <a:prstDash val="solid"/>
                    </a:lnB>
                    <a:noFill/>
                  </a:tcPr>
                </a:tc>
                <a:tc>
                  <a:txBody>
                    <a:bodyPr/>
                    <a:lstStyle/>
                    <a:p>
                      <a:pPr marL="0" marR="0">
                        <a:lnSpc>
                          <a:spcPct val="115000"/>
                        </a:lnSpc>
                        <a:spcBef>
                          <a:spcPts val="0"/>
                        </a:spcBef>
                        <a:spcAft>
                          <a:spcPts val="1000"/>
                        </a:spcAft>
                      </a:pPr>
                      <a:r>
                        <a:rPr lang="en-US" sz="1700" cap="none" spc="0">
                          <a:solidFill>
                            <a:schemeClr val="tx1"/>
                          </a:solidFill>
                          <a:effectLst/>
                        </a:rPr>
                        <a:t>0.23393</a:t>
                      </a:r>
                      <a:endParaRPr lang="en-US" sz="1700" cap="none" spc="0">
                        <a:solidFill>
                          <a:schemeClr val="tx1"/>
                        </a:solidFill>
                        <a:effectLst/>
                        <a:latin typeface="Cambria" panose="02040503050406030204" pitchFamily="18" charset="0"/>
                        <a:ea typeface="MS Mincho" panose="02020609040205080304" pitchFamily="49" charset="-128"/>
                        <a:cs typeface="Arial" panose="020B0604020202020204" pitchFamily="34" charset="0"/>
                      </a:endParaRPr>
                    </a:p>
                  </a:txBody>
                  <a:tcPr marL="91686" marR="98235" marT="26196" marB="196470">
                    <a:lnL w="12700" cmpd="sng">
                      <a:noFill/>
                      <a:prstDash val="solid"/>
                    </a:lnL>
                    <a:lnR w="12700" cmpd="sng">
                      <a:noFill/>
                      <a:prstDash val="solid"/>
                    </a:lnR>
                    <a:lnT w="12700" cmpd="sng">
                      <a:noFill/>
                      <a:prstDash val="solid"/>
                    </a:lnT>
                    <a:lnB w="9525" cap="flat" cmpd="sng" algn="ctr">
                      <a:noFill/>
                      <a:prstDash val="solid"/>
                    </a:lnB>
                    <a:noFill/>
                  </a:tcPr>
                </a:tc>
                <a:tc>
                  <a:txBody>
                    <a:bodyPr/>
                    <a:lstStyle/>
                    <a:p>
                      <a:pPr marL="0" marR="0">
                        <a:lnSpc>
                          <a:spcPct val="115000"/>
                        </a:lnSpc>
                        <a:spcBef>
                          <a:spcPts val="0"/>
                        </a:spcBef>
                        <a:spcAft>
                          <a:spcPts val="1000"/>
                        </a:spcAft>
                      </a:pPr>
                      <a:r>
                        <a:rPr lang="en-US" sz="1700" cap="none" spc="0">
                          <a:solidFill>
                            <a:schemeClr val="tx1"/>
                          </a:solidFill>
                          <a:effectLst/>
                        </a:rPr>
                        <a:t>0.07917547</a:t>
                      </a:r>
                      <a:endParaRPr lang="en-US" sz="1700" cap="none" spc="0">
                        <a:solidFill>
                          <a:schemeClr val="tx1"/>
                        </a:solidFill>
                        <a:effectLst/>
                        <a:latin typeface="Cambria" panose="02040503050406030204" pitchFamily="18" charset="0"/>
                        <a:ea typeface="MS Mincho" panose="02020609040205080304" pitchFamily="49" charset="-128"/>
                        <a:cs typeface="Arial" panose="020B0604020202020204" pitchFamily="34" charset="0"/>
                      </a:endParaRPr>
                    </a:p>
                  </a:txBody>
                  <a:tcPr marL="91686" marR="98235" marT="26196" marB="196470">
                    <a:lnL w="12700" cmpd="sng">
                      <a:noFill/>
                      <a:prstDash val="solid"/>
                    </a:lnL>
                    <a:lnR w="12700" cmpd="sng">
                      <a:noFill/>
                      <a:prstDash val="solid"/>
                    </a:lnR>
                    <a:lnT w="12700" cmpd="sng">
                      <a:noFill/>
                      <a:prstDash val="solid"/>
                    </a:lnT>
                    <a:lnB w="9525" cap="flat" cmpd="sng" algn="ctr">
                      <a:noFill/>
                      <a:prstDash val="solid"/>
                    </a:lnB>
                    <a:noFill/>
                  </a:tcPr>
                </a:tc>
                <a:extLst>
                  <a:ext uri="{0D108BD9-81ED-4DB2-BD59-A6C34878D82A}">
                    <a16:rowId xmlns:a16="http://schemas.microsoft.com/office/drawing/2014/main" val="3472486327"/>
                  </a:ext>
                </a:extLst>
              </a:tr>
              <a:tr h="550755">
                <a:tc>
                  <a:txBody>
                    <a:bodyPr/>
                    <a:lstStyle/>
                    <a:p>
                      <a:pPr marL="0" marR="0">
                        <a:lnSpc>
                          <a:spcPct val="115000"/>
                        </a:lnSpc>
                        <a:spcBef>
                          <a:spcPts val="0"/>
                        </a:spcBef>
                        <a:spcAft>
                          <a:spcPts val="1000"/>
                        </a:spcAft>
                      </a:pPr>
                      <a:r>
                        <a:rPr lang="en-US" sz="1700" b="1" cap="none" spc="0">
                          <a:solidFill>
                            <a:schemeClr val="tx1"/>
                          </a:solidFill>
                          <a:effectLst/>
                        </a:rPr>
                        <a:t>Residual</a:t>
                      </a:r>
                      <a:endParaRPr lang="en-US" sz="1700" b="1" cap="none" spc="0">
                        <a:solidFill>
                          <a:schemeClr val="tx1"/>
                        </a:solidFill>
                        <a:effectLst/>
                        <a:latin typeface="Cambria" panose="02040503050406030204" pitchFamily="18" charset="0"/>
                        <a:ea typeface="MS Mincho" panose="02020609040205080304" pitchFamily="49" charset="-128"/>
                        <a:cs typeface="Arial" panose="020B0604020202020204" pitchFamily="34" charset="0"/>
                      </a:endParaRPr>
                    </a:p>
                  </a:txBody>
                  <a:tcPr marL="91686" marR="98235" marT="26196" marB="196470">
                    <a:lnL w="9525" cap="flat" cmpd="sng" algn="ctr">
                      <a:solidFill>
                        <a:schemeClr val="tx1"/>
                      </a:solidFill>
                      <a:prstDash val="solid"/>
                    </a:lnL>
                    <a:lnR w="12700" cmpd="sng">
                      <a:noFill/>
                      <a:prstDash val="solid"/>
                    </a:lnR>
                    <a:lnT w="9525" cap="flat" cmpd="sng" algn="ctr">
                      <a:noFill/>
                      <a:prstDash val="solid"/>
                    </a:lnT>
                    <a:lnB w="12700" cmpd="sng">
                      <a:noFill/>
                      <a:prstDash val="solid"/>
                    </a:lnB>
                    <a:solidFill>
                      <a:schemeClr val="bg1">
                        <a:lumMod val="95000"/>
                      </a:schemeClr>
                    </a:solidFill>
                  </a:tcPr>
                </a:tc>
                <a:tc>
                  <a:txBody>
                    <a:bodyPr/>
                    <a:lstStyle/>
                    <a:p>
                      <a:pPr marL="0" marR="0">
                        <a:lnSpc>
                          <a:spcPct val="115000"/>
                        </a:lnSpc>
                        <a:spcBef>
                          <a:spcPts val="0"/>
                        </a:spcBef>
                        <a:spcAft>
                          <a:spcPts val="1000"/>
                        </a:spcAft>
                      </a:pPr>
                      <a:r>
                        <a:rPr lang="en-US" sz="1700" cap="none" spc="0">
                          <a:solidFill>
                            <a:schemeClr val="tx1"/>
                          </a:solidFill>
                          <a:effectLst/>
                        </a:rPr>
                        <a:t>12151.024315</a:t>
                      </a:r>
                      <a:endParaRPr lang="en-US" sz="1700" cap="none" spc="0">
                        <a:solidFill>
                          <a:schemeClr val="tx1"/>
                        </a:solidFill>
                        <a:effectLst/>
                        <a:latin typeface="Cambria" panose="02040503050406030204" pitchFamily="18" charset="0"/>
                        <a:ea typeface="MS Mincho" panose="02020609040205080304" pitchFamily="49" charset="-128"/>
                        <a:cs typeface="Arial" panose="020B0604020202020204" pitchFamily="34" charset="0"/>
                      </a:endParaRPr>
                    </a:p>
                  </a:txBody>
                  <a:tcPr marL="91686" marR="98235" marT="26196" marB="196470">
                    <a:lnL w="12700" cmpd="sng">
                      <a:noFill/>
                      <a:prstDash val="solid"/>
                    </a:lnL>
                    <a:lnR w="12700" cmpd="sng">
                      <a:noFill/>
                      <a:prstDash val="solid"/>
                    </a:lnR>
                    <a:lnT w="9525" cap="flat" cmpd="sng" algn="ctr">
                      <a:noFill/>
                      <a:prstDash val="solid"/>
                    </a:lnT>
                    <a:lnB w="12700" cmpd="sng">
                      <a:noFill/>
                      <a:prstDash val="solid"/>
                    </a:lnB>
                    <a:solidFill>
                      <a:schemeClr val="bg1">
                        <a:lumMod val="95000"/>
                      </a:schemeClr>
                    </a:solidFill>
                  </a:tcPr>
                </a:tc>
                <a:tc>
                  <a:txBody>
                    <a:bodyPr/>
                    <a:lstStyle/>
                    <a:p>
                      <a:pPr marL="0" marR="0">
                        <a:lnSpc>
                          <a:spcPct val="115000"/>
                        </a:lnSpc>
                        <a:spcBef>
                          <a:spcPts val="0"/>
                        </a:spcBef>
                        <a:spcAft>
                          <a:spcPts val="1000"/>
                        </a:spcAft>
                      </a:pPr>
                      <a:r>
                        <a:rPr lang="en-US" sz="1700" cap="none" spc="0">
                          <a:solidFill>
                            <a:schemeClr val="tx1"/>
                          </a:solidFill>
                          <a:effectLst/>
                        </a:rPr>
                        <a:t>128.0</a:t>
                      </a:r>
                      <a:endParaRPr lang="en-US" sz="1700" cap="none" spc="0">
                        <a:solidFill>
                          <a:schemeClr val="tx1"/>
                        </a:solidFill>
                        <a:effectLst/>
                        <a:latin typeface="Cambria" panose="02040503050406030204" pitchFamily="18" charset="0"/>
                        <a:ea typeface="MS Mincho" panose="02020609040205080304" pitchFamily="49" charset="-128"/>
                        <a:cs typeface="Arial" panose="020B0604020202020204" pitchFamily="34" charset="0"/>
                      </a:endParaRPr>
                    </a:p>
                  </a:txBody>
                  <a:tcPr marL="91686" marR="98235" marT="26196" marB="196470">
                    <a:lnL w="12700" cmpd="sng">
                      <a:noFill/>
                      <a:prstDash val="solid"/>
                    </a:lnL>
                    <a:lnR w="12700" cmpd="sng">
                      <a:noFill/>
                      <a:prstDash val="solid"/>
                    </a:lnR>
                    <a:lnT w="9525" cap="flat" cmpd="sng" algn="ctr">
                      <a:noFill/>
                      <a:prstDash val="solid"/>
                    </a:lnT>
                    <a:lnB w="12700" cmpd="sng">
                      <a:noFill/>
                      <a:prstDash val="solid"/>
                    </a:lnB>
                    <a:solidFill>
                      <a:schemeClr val="bg1">
                        <a:lumMod val="95000"/>
                      </a:schemeClr>
                    </a:solidFill>
                  </a:tcPr>
                </a:tc>
                <a:tc>
                  <a:txBody>
                    <a:bodyPr/>
                    <a:lstStyle/>
                    <a:p>
                      <a:pPr marL="0" marR="0">
                        <a:lnSpc>
                          <a:spcPct val="115000"/>
                        </a:lnSpc>
                        <a:spcBef>
                          <a:spcPts val="0"/>
                        </a:spcBef>
                        <a:spcAft>
                          <a:spcPts val="1000"/>
                        </a:spcAft>
                      </a:pPr>
                      <a:r>
                        <a:rPr lang="en-US" sz="1700" cap="none" spc="0">
                          <a:solidFill>
                            <a:schemeClr val="tx1"/>
                          </a:solidFill>
                          <a:effectLst/>
                        </a:rPr>
                        <a:t>None</a:t>
                      </a:r>
                      <a:endParaRPr lang="en-US" sz="1700" cap="none" spc="0">
                        <a:solidFill>
                          <a:schemeClr val="tx1"/>
                        </a:solidFill>
                        <a:effectLst/>
                        <a:latin typeface="Cambria" panose="02040503050406030204" pitchFamily="18" charset="0"/>
                        <a:ea typeface="MS Mincho" panose="02020609040205080304" pitchFamily="49" charset="-128"/>
                        <a:cs typeface="Arial" panose="020B0604020202020204" pitchFamily="34" charset="0"/>
                      </a:endParaRPr>
                    </a:p>
                  </a:txBody>
                  <a:tcPr marL="91686" marR="98235" marT="26196" marB="196470">
                    <a:lnL w="12700" cmpd="sng">
                      <a:noFill/>
                      <a:prstDash val="solid"/>
                    </a:lnL>
                    <a:lnR w="12700" cmpd="sng">
                      <a:noFill/>
                      <a:prstDash val="solid"/>
                    </a:lnR>
                    <a:lnT w="9525" cap="flat" cmpd="sng" algn="ctr">
                      <a:noFill/>
                      <a:prstDash val="solid"/>
                    </a:lnT>
                    <a:lnB w="12700" cmpd="sng">
                      <a:noFill/>
                      <a:prstDash val="solid"/>
                    </a:lnB>
                    <a:solidFill>
                      <a:schemeClr val="bg1">
                        <a:lumMod val="95000"/>
                      </a:schemeClr>
                    </a:solidFill>
                  </a:tcPr>
                </a:tc>
                <a:tc>
                  <a:txBody>
                    <a:bodyPr/>
                    <a:lstStyle/>
                    <a:p>
                      <a:pPr marL="0" marR="0">
                        <a:lnSpc>
                          <a:spcPct val="115000"/>
                        </a:lnSpc>
                        <a:spcBef>
                          <a:spcPts val="0"/>
                        </a:spcBef>
                        <a:spcAft>
                          <a:spcPts val="1000"/>
                        </a:spcAft>
                      </a:pPr>
                      <a:r>
                        <a:rPr lang="en-US" sz="1700" cap="none" spc="0" dirty="0">
                          <a:solidFill>
                            <a:schemeClr val="tx1"/>
                          </a:solidFill>
                          <a:effectLst/>
                        </a:rPr>
                        <a:t>None</a:t>
                      </a:r>
                      <a:endParaRPr lang="en-US" sz="1700" cap="none" spc="0" dirty="0">
                        <a:solidFill>
                          <a:schemeClr val="tx1"/>
                        </a:solidFill>
                        <a:effectLst/>
                        <a:latin typeface="Cambria" panose="02040503050406030204" pitchFamily="18" charset="0"/>
                        <a:ea typeface="MS Mincho" panose="02020609040205080304" pitchFamily="49" charset="-128"/>
                        <a:cs typeface="Arial" panose="020B0604020202020204" pitchFamily="34" charset="0"/>
                      </a:endParaRPr>
                    </a:p>
                  </a:txBody>
                  <a:tcPr marL="91686" marR="98235" marT="26196" marB="196470">
                    <a:lnL w="12700" cmpd="sng">
                      <a:noFill/>
                      <a:prstDash val="solid"/>
                    </a:lnL>
                    <a:lnR w="12700" cmpd="sng">
                      <a:noFill/>
                      <a:prstDash val="solid"/>
                    </a:lnR>
                    <a:lnT w="9525"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1854983441"/>
                  </a:ext>
                </a:extLst>
              </a:tr>
            </a:tbl>
          </a:graphicData>
        </a:graphic>
      </p:graphicFrame>
    </p:spTree>
    <p:extLst>
      <p:ext uri="{BB962C8B-B14F-4D97-AF65-F5344CB8AC3E}">
        <p14:creationId xmlns:p14="http://schemas.microsoft.com/office/powerpoint/2010/main" val="38048357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6" name="Rectangle 65">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ectangle 69">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Freeform: Shape 73">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37F8F405-6894-531D-EC11-DFFA1EA582A8}"/>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dirty="0">
                <a:solidFill>
                  <a:srgbClr val="FFFFFF"/>
                </a:solidFill>
                <a:latin typeface="+mj-lt"/>
                <a:ea typeface="+mj-ea"/>
                <a:cs typeface="+mj-cs"/>
              </a:rPr>
              <a:t>Bonferroni Post-Hoc Test Results</a:t>
            </a:r>
          </a:p>
        </p:txBody>
      </p:sp>
      <p:graphicFrame>
        <p:nvGraphicFramePr>
          <p:cNvPr id="5" name="Table 4">
            <a:extLst>
              <a:ext uri="{FF2B5EF4-FFF2-40B4-BE49-F238E27FC236}">
                <a16:creationId xmlns:a16="http://schemas.microsoft.com/office/drawing/2014/main" id="{8D6AE483-FF7E-07EE-EDFC-9A58FFF149E0}"/>
              </a:ext>
            </a:extLst>
          </p:cNvPr>
          <p:cNvGraphicFramePr>
            <a:graphicFrameLocks noGrp="1"/>
          </p:cNvGraphicFramePr>
          <p:nvPr>
            <p:extLst>
              <p:ext uri="{D42A27DB-BD31-4B8C-83A1-F6EECF244321}">
                <p14:modId xmlns:p14="http://schemas.microsoft.com/office/powerpoint/2010/main" val="599175034"/>
              </p:ext>
            </p:extLst>
          </p:nvPr>
        </p:nvGraphicFramePr>
        <p:xfrm>
          <a:off x="4502428" y="2054989"/>
          <a:ext cx="7225750" cy="2748024"/>
        </p:xfrm>
        <a:graphic>
          <a:graphicData uri="http://schemas.openxmlformats.org/drawingml/2006/table">
            <a:tbl>
              <a:tblPr firstRow="1" firstCol="1" bandRow="1"/>
              <a:tblGrid>
                <a:gridCol w="1243457">
                  <a:extLst>
                    <a:ext uri="{9D8B030D-6E8A-4147-A177-3AD203B41FA5}">
                      <a16:colId xmlns:a16="http://schemas.microsoft.com/office/drawing/2014/main" val="764969889"/>
                    </a:ext>
                  </a:extLst>
                </a:gridCol>
                <a:gridCol w="1243457">
                  <a:extLst>
                    <a:ext uri="{9D8B030D-6E8A-4147-A177-3AD203B41FA5}">
                      <a16:colId xmlns:a16="http://schemas.microsoft.com/office/drawing/2014/main" val="4003517853"/>
                    </a:ext>
                  </a:extLst>
                </a:gridCol>
                <a:gridCol w="1555641">
                  <a:extLst>
                    <a:ext uri="{9D8B030D-6E8A-4147-A177-3AD203B41FA5}">
                      <a16:colId xmlns:a16="http://schemas.microsoft.com/office/drawing/2014/main" val="1643278929"/>
                    </a:ext>
                  </a:extLst>
                </a:gridCol>
                <a:gridCol w="744307">
                  <a:extLst>
                    <a:ext uri="{9D8B030D-6E8A-4147-A177-3AD203B41FA5}">
                      <a16:colId xmlns:a16="http://schemas.microsoft.com/office/drawing/2014/main" val="624011399"/>
                    </a:ext>
                  </a:extLst>
                </a:gridCol>
                <a:gridCol w="1262326">
                  <a:extLst>
                    <a:ext uri="{9D8B030D-6E8A-4147-A177-3AD203B41FA5}">
                      <a16:colId xmlns:a16="http://schemas.microsoft.com/office/drawing/2014/main" val="2358240927"/>
                    </a:ext>
                  </a:extLst>
                </a:gridCol>
                <a:gridCol w="1176562">
                  <a:extLst>
                    <a:ext uri="{9D8B030D-6E8A-4147-A177-3AD203B41FA5}">
                      <a16:colId xmlns:a16="http://schemas.microsoft.com/office/drawing/2014/main" val="1379767171"/>
                    </a:ext>
                  </a:extLst>
                </a:gridCol>
              </a:tblGrid>
              <a:tr h="776956">
                <a:tc>
                  <a:txBody>
                    <a:bodyPr/>
                    <a:lstStyle/>
                    <a:p>
                      <a:pPr marL="0" marR="0" algn="l" fontAlgn="t">
                        <a:lnSpc>
                          <a:spcPct val="115000"/>
                        </a:lnSpc>
                        <a:spcBef>
                          <a:spcPts val="0"/>
                        </a:spcBef>
                        <a:spcAft>
                          <a:spcPts val="1000"/>
                        </a:spcAft>
                      </a:pPr>
                      <a:r>
                        <a:rPr lang="en-US" sz="2100" b="0" i="0" u="none" strike="noStrike">
                          <a:effectLst/>
                          <a:latin typeface="Cambria" panose="02040503050406030204" pitchFamily="18" charset="0"/>
                          <a:ea typeface="MS Mincho" panose="02020609040205080304" pitchFamily="49" charset="-128"/>
                          <a:cs typeface="Arial" panose="020B0604020202020204" pitchFamily="34" charset="0"/>
                        </a:rPr>
                        <a:t>Group1</a:t>
                      </a:r>
                      <a:endParaRPr lang="en-US" sz="3300" b="0" i="0" u="none" strike="noStrike">
                        <a:effectLst/>
                        <a:latin typeface="Arial" panose="020B0604020202020204" pitchFamily="34" charset="0"/>
                      </a:endParaRPr>
                    </a:p>
                  </a:txBody>
                  <a:tcPr marL="128410" marR="128410" marT="17835" marB="0">
                    <a:lnL>
                      <a:noFill/>
                    </a:lnL>
                    <a:lnR>
                      <a:noFill/>
                    </a:lnR>
                    <a:lnT>
                      <a:noFill/>
                    </a:lnT>
                    <a:lnB>
                      <a:noFill/>
                    </a:lnB>
                    <a:noFill/>
                  </a:tcPr>
                </a:tc>
                <a:tc>
                  <a:txBody>
                    <a:bodyPr/>
                    <a:lstStyle/>
                    <a:p>
                      <a:pPr marL="0" marR="0" algn="l" fontAlgn="t">
                        <a:lnSpc>
                          <a:spcPct val="115000"/>
                        </a:lnSpc>
                        <a:spcBef>
                          <a:spcPts val="0"/>
                        </a:spcBef>
                        <a:spcAft>
                          <a:spcPts val="1000"/>
                        </a:spcAft>
                      </a:pPr>
                      <a:r>
                        <a:rPr lang="en-US" sz="2100" b="0" i="0" u="none" strike="noStrike" dirty="0">
                          <a:effectLst/>
                          <a:latin typeface="Cambria" panose="02040503050406030204" pitchFamily="18" charset="0"/>
                          <a:ea typeface="MS Mincho" panose="02020609040205080304" pitchFamily="49" charset="-128"/>
                          <a:cs typeface="Arial" panose="020B0604020202020204" pitchFamily="34" charset="0"/>
                        </a:rPr>
                        <a:t>Group2</a:t>
                      </a:r>
                      <a:endParaRPr lang="en-US" sz="3300" b="0" i="0" u="none" strike="noStrike" dirty="0">
                        <a:effectLst/>
                        <a:latin typeface="Arial" panose="020B0604020202020204" pitchFamily="34" charset="0"/>
                      </a:endParaRPr>
                    </a:p>
                  </a:txBody>
                  <a:tcPr marL="128410" marR="128410" marT="17835" marB="0">
                    <a:lnL>
                      <a:noFill/>
                    </a:lnL>
                    <a:lnR>
                      <a:noFill/>
                    </a:lnR>
                    <a:lnT>
                      <a:noFill/>
                    </a:lnT>
                    <a:lnB>
                      <a:noFill/>
                    </a:lnB>
                    <a:noFill/>
                  </a:tcPr>
                </a:tc>
                <a:tc>
                  <a:txBody>
                    <a:bodyPr/>
                    <a:lstStyle/>
                    <a:p>
                      <a:pPr marL="0" marR="0" algn="l" fontAlgn="t">
                        <a:lnSpc>
                          <a:spcPct val="115000"/>
                        </a:lnSpc>
                        <a:spcBef>
                          <a:spcPts val="0"/>
                        </a:spcBef>
                        <a:spcAft>
                          <a:spcPts val="1000"/>
                        </a:spcAft>
                      </a:pPr>
                      <a:r>
                        <a:rPr lang="en-US" sz="2100" b="0" i="0" u="none" strike="noStrike">
                          <a:effectLst/>
                          <a:latin typeface="Cambria" panose="02040503050406030204" pitchFamily="18" charset="0"/>
                          <a:ea typeface="MS Mincho" panose="02020609040205080304" pitchFamily="49" charset="-128"/>
                          <a:cs typeface="Arial" panose="020B0604020202020204" pitchFamily="34" charset="0"/>
                        </a:rPr>
                        <a:t>Mean Difference</a:t>
                      </a:r>
                      <a:endParaRPr lang="en-US" sz="3300" b="0" i="0" u="none" strike="noStrike">
                        <a:effectLst/>
                        <a:latin typeface="Arial" panose="020B0604020202020204" pitchFamily="34" charset="0"/>
                      </a:endParaRPr>
                    </a:p>
                  </a:txBody>
                  <a:tcPr marL="128410" marR="128410" marT="17835" marB="0">
                    <a:lnL>
                      <a:noFill/>
                    </a:lnL>
                    <a:lnR>
                      <a:noFill/>
                    </a:lnR>
                    <a:lnT>
                      <a:noFill/>
                    </a:lnT>
                    <a:lnB>
                      <a:noFill/>
                    </a:lnB>
                    <a:noFill/>
                  </a:tcPr>
                </a:tc>
                <a:tc>
                  <a:txBody>
                    <a:bodyPr/>
                    <a:lstStyle/>
                    <a:p>
                      <a:pPr marL="0" marR="0" algn="l" fontAlgn="t">
                        <a:lnSpc>
                          <a:spcPct val="115000"/>
                        </a:lnSpc>
                        <a:spcBef>
                          <a:spcPts val="0"/>
                        </a:spcBef>
                        <a:spcAft>
                          <a:spcPts val="1000"/>
                        </a:spcAft>
                      </a:pPr>
                      <a:r>
                        <a:rPr lang="en-US" sz="2100" b="0" i="0" u="none" strike="noStrike">
                          <a:effectLst/>
                          <a:latin typeface="Cambria" panose="02040503050406030204" pitchFamily="18" charset="0"/>
                          <a:ea typeface="MS Mincho" panose="02020609040205080304" pitchFamily="49" charset="-128"/>
                          <a:cs typeface="Arial" panose="020B0604020202020204" pitchFamily="34" charset="0"/>
                        </a:rPr>
                        <a:t>p-adj</a:t>
                      </a:r>
                      <a:endParaRPr lang="en-US" sz="3300" b="0" i="0" u="none" strike="noStrike">
                        <a:effectLst/>
                        <a:latin typeface="Arial" panose="020B0604020202020204" pitchFamily="34" charset="0"/>
                      </a:endParaRPr>
                    </a:p>
                  </a:txBody>
                  <a:tcPr marL="128410" marR="128410" marT="17835" marB="0">
                    <a:lnL>
                      <a:noFill/>
                    </a:lnL>
                    <a:lnR>
                      <a:noFill/>
                    </a:lnR>
                    <a:lnT>
                      <a:noFill/>
                    </a:lnT>
                    <a:lnB>
                      <a:noFill/>
                    </a:lnB>
                    <a:noFill/>
                  </a:tcPr>
                </a:tc>
                <a:tc>
                  <a:txBody>
                    <a:bodyPr/>
                    <a:lstStyle/>
                    <a:p>
                      <a:pPr marL="0" marR="0" algn="l" fontAlgn="t">
                        <a:lnSpc>
                          <a:spcPct val="115000"/>
                        </a:lnSpc>
                        <a:spcBef>
                          <a:spcPts val="0"/>
                        </a:spcBef>
                        <a:spcAft>
                          <a:spcPts val="1000"/>
                        </a:spcAft>
                      </a:pPr>
                      <a:r>
                        <a:rPr lang="en-US" sz="2100" b="0" i="0" u="none" strike="noStrike">
                          <a:effectLst/>
                          <a:latin typeface="Cambria" panose="02040503050406030204" pitchFamily="18" charset="0"/>
                          <a:ea typeface="MS Mincho" panose="02020609040205080304" pitchFamily="49" charset="-128"/>
                          <a:cs typeface="Arial" panose="020B0604020202020204" pitchFamily="34" charset="0"/>
                        </a:rPr>
                        <a:t>Lower</a:t>
                      </a:r>
                      <a:endParaRPr lang="en-US" sz="3300" b="0" i="0" u="none" strike="noStrike">
                        <a:effectLst/>
                        <a:latin typeface="Arial" panose="020B0604020202020204" pitchFamily="34" charset="0"/>
                      </a:endParaRPr>
                    </a:p>
                  </a:txBody>
                  <a:tcPr marL="128410" marR="128410" marT="17835" marB="0">
                    <a:lnL>
                      <a:noFill/>
                    </a:lnL>
                    <a:lnR>
                      <a:noFill/>
                    </a:lnR>
                    <a:lnT>
                      <a:noFill/>
                    </a:lnT>
                    <a:lnB>
                      <a:noFill/>
                    </a:lnB>
                    <a:noFill/>
                  </a:tcPr>
                </a:tc>
                <a:tc>
                  <a:txBody>
                    <a:bodyPr/>
                    <a:lstStyle/>
                    <a:p>
                      <a:pPr marL="0" marR="0" algn="l" fontAlgn="t">
                        <a:lnSpc>
                          <a:spcPct val="115000"/>
                        </a:lnSpc>
                        <a:spcBef>
                          <a:spcPts val="0"/>
                        </a:spcBef>
                        <a:spcAft>
                          <a:spcPts val="1000"/>
                        </a:spcAft>
                      </a:pPr>
                      <a:r>
                        <a:rPr lang="en-US" sz="2100" b="0" i="0" u="none" strike="noStrike">
                          <a:effectLst/>
                          <a:latin typeface="Cambria" panose="02040503050406030204" pitchFamily="18" charset="0"/>
                          <a:ea typeface="MS Mincho" panose="02020609040205080304" pitchFamily="49" charset="-128"/>
                          <a:cs typeface="Arial" panose="020B0604020202020204" pitchFamily="34" charset="0"/>
                        </a:rPr>
                        <a:t>Upper</a:t>
                      </a:r>
                      <a:endParaRPr lang="en-US" sz="3300" b="0" i="0" u="none" strike="noStrike">
                        <a:effectLst/>
                        <a:latin typeface="Arial" panose="020B0604020202020204" pitchFamily="34" charset="0"/>
                      </a:endParaRPr>
                    </a:p>
                  </a:txBody>
                  <a:tcPr marL="128410" marR="128410" marT="17835" marB="0">
                    <a:lnL>
                      <a:noFill/>
                    </a:lnL>
                    <a:lnR>
                      <a:noFill/>
                    </a:lnR>
                    <a:lnT>
                      <a:noFill/>
                    </a:lnT>
                    <a:lnB>
                      <a:noFill/>
                    </a:lnB>
                    <a:noFill/>
                  </a:tcPr>
                </a:tc>
                <a:extLst>
                  <a:ext uri="{0D108BD9-81ED-4DB2-BD59-A6C34878D82A}">
                    <a16:rowId xmlns:a16="http://schemas.microsoft.com/office/drawing/2014/main" val="1698564058"/>
                  </a:ext>
                </a:extLst>
              </a:tr>
              <a:tr h="776956">
                <a:tc>
                  <a:txBody>
                    <a:bodyPr/>
                    <a:lstStyle/>
                    <a:p>
                      <a:pPr marL="0" marR="0" algn="l" fontAlgn="t">
                        <a:lnSpc>
                          <a:spcPct val="115000"/>
                        </a:lnSpc>
                        <a:spcBef>
                          <a:spcPts val="0"/>
                        </a:spcBef>
                        <a:spcAft>
                          <a:spcPts val="1000"/>
                        </a:spcAft>
                      </a:pPr>
                      <a:r>
                        <a:rPr lang="en-US" sz="2100" b="0" i="0" u="none" strike="noStrike">
                          <a:effectLst/>
                          <a:latin typeface="Cambria" panose="02040503050406030204" pitchFamily="18" charset="0"/>
                          <a:ea typeface="MS Mincho" panose="02020609040205080304" pitchFamily="49" charset="-128"/>
                          <a:cs typeface="Arial" panose="020B0604020202020204" pitchFamily="34" charset="0"/>
                        </a:rPr>
                        <a:t>GLP1-ins</a:t>
                      </a:r>
                      <a:endParaRPr lang="en-US" sz="3300" b="0" i="0" u="none" strike="noStrike">
                        <a:effectLst/>
                        <a:latin typeface="Arial" panose="020B0604020202020204" pitchFamily="34" charset="0"/>
                      </a:endParaRPr>
                    </a:p>
                  </a:txBody>
                  <a:tcPr marL="128410" marR="128410" marT="17835" marB="0">
                    <a:lnL>
                      <a:noFill/>
                    </a:lnL>
                    <a:lnR>
                      <a:noFill/>
                    </a:lnR>
                    <a:lnT>
                      <a:noFill/>
                    </a:lnT>
                    <a:lnB>
                      <a:noFill/>
                    </a:lnB>
                    <a:noFill/>
                  </a:tcPr>
                </a:tc>
                <a:tc>
                  <a:txBody>
                    <a:bodyPr/>
                    <a:lstStyle/>
                    <a:p>
                      <a:pPr marL="0" marR="0" algn="l" fontAlgn="t">
                        <a:lnSpc>
                          <a:spcPct val="115000"/>
                        </a:lnSpc>
                        <a:spcBef>
                          <a:spcPts val="0"/>
                        </a:spcBef>
                        <a:spcAft>
                          <a:spcPts val="1000"/>
                        </a:spcAft>
                      </a:pPr>
                      <a:r>
                        <a:rPr lang="en-US" sz="2100" b="0" i="0" u="none" strike="noStrike" dirty="0">
                          <a:effectLst/>
                          <a:latin typeface="Cambria" panose="02040503050406030204" pitchFamily="18" charset="0"/>
                          <a:ea typeface="MS Mincho" panose="02020609040205080304" pitchFamily="49" charset="-128"/>
                          <a:cs typeface="Arial" panose="020B0604020202020204" pitchFamily="34" charset="0"/>
                        </a:rPr>
                        <a:t>SPSS</a:t>
                      </a:r>
                      <a:endParaRPr lang="en-US" sz="3300" b="0" i="0" u="none" strike="noStrike" dirty="0">
                        <a:effectLst/>
                        <a:latin typeface="Arial" panose="020B0604020202020204" pitchFamily="34" charset="0"/>
                      </a:endParaRPr>
                    </a:p>
                  </a:txBody>
                  <a:tcPr marL="128410" marR="128410" marT="17835" marB="0">
                    <a:lnL>
                      <a:noFill/>
                    </a:lnL>
                    <a:lnR>
                      <a:noFill/>
                    </a:lnR>
                    <a:lnT>
                      <a:noFill/>
                    </a:lnT>
                    <a:lnB>
                      <a:noFill/>
                    </a:lnB>
                    <a:noFill/>
                  </a:tcPr>
                </a:tc>
                <a:tc>
                  <a:txBody>
                    <a:bodyPr/>
                    <a:lstStyle/>
                    <a:p>
                      <a:pPr marL="0" marR="0" algn="l" fontAlgn="t">
                        <a:lnSpc>
                          <a:spcPct val="115000"/>
                        </a:lnSpc>
                        <a:spcBef>
                          <a:spcPts val="0"/>
                        </a:spcBef>
                        <a:spcAft>
                          <a:spcPts val="1000"/>
                        </a:spcAft>
                      </a:pPr>
                      <a:r>
                        <a:rPr lang="en-US" sz="2100" b="0" i="0" u="none" strike="noStrike">
                          <a:effectLst/>
                          <a:latin typeface="Cambria" panose="02040503050406030204" pitchFamily="18" charset="0"/>
                          <a:ea typeface="MS Mincho" panose="02020609040205080304" pitchFamily="49" charset="-128"/>
                          <a:cs typeface="Arial" panose="020B0604020202020204" pitchFamily="34" charset="0"/>
                        </a:rPr>
                        <a:t>-0.7235</a:t>
                      </a:r>
                      <a:endParaRPr lang="en-US" sz="3300" b="0" i="0" u="none" strike="noStrike">
                        <a:effectLst/>
                        <a:latin typeface="Arial" panose="020B0604020202020204" pitchFamily="34" charset="0"/>
                      </a:endParaRPr>
                    </a:p>
                  </a:txBody>
                  <a:tcPr marL="128410" marR="128410" marT="17835" marB="0">
                    <a:lnL>
                      <a:noFill/>
                    </a:lnL>
                    <a:lnR>
                      <a:noFill/>
                    </a:lnR>
                    <a:lnT>
                      <a:noFill/>
                    </a:lnT>
                    <a:lnB>
                      <a:noFill/>
                    </a:lnB>
                    <a:noFill/>
                  </a:tcPr>
                </a:tc>
                <a:tc>
                  <a:txBody>
                    <a:bodyPr/>
                    <a:lstStyle/>
                    <a:p>
                      <a:pPr marL="0" marR="0" algn="l" fontAlgn="t">
                        <a:lnSpc>
                          <a:spcPct val="115000"/>
                        </a:lnSpc>
                        <a:spcBef>
                          <a:spcPts val="0"/>
                        </a:spcBef>
                        <a:spcAft>
                          <a:spcPts val="1000"/>
                        </a:spcAft>
                      </a:pPr>
                      <a:r>
                        <a:rPr lang="en-US" sz="2100" b="0" i="0" u="none" strike="noStrike">
                          <a:effectLst/>
                          <a:latin typeface="Cambria" panose="02040503050406030204" pitchFamily="18" charset="0"/>
                          <a:ea typeface="MS Mincho" panose="02020609040205080304" pitchFamily="49" charset="-128"/>
                          <a:cs typeface="Arial" panose="020B0604020202020204" pitchFamily="34" charset="0"/>
                        </a:rPr>
                        <a:t>0.9</a:t>
                      </a:r>
                      <a:endParaRPr lang="en-US" sz="3300" b="0" i="0" u="none" strike="noStrike">
                        <a:effectLst/>
                        <a:latin typeface="Arial" panose="020B0604020202020204" pitchFamily="34" charset="0"/>
                      </a:endParaRPr>
                    </a:p>
                  </a:txBody>
                  <a:tcPr marL="128410" marR="128410" marT="17835" marB="0">
                    <a:lnL>
                      <a:noFill/>
                    </a:lnL>
                    <a:lnR>
                      <a:noFill/>
                    </a:lnR>
                    <a:lnT>
                      <a:noFill/>
                    </a:lnT>
                    <a:lnB>
                      <a:noFill/>
                    </a:lnB>
                    <a:noFill/>
                  </a:tcPr>
                </a:tc>
                <a:tc>
                  <a:txBody>
                    <a:bodyPr/>
                    <a:lstStyle/>
                    <a:p>
                      <a:pPr marL="0" marR="0" algn="l" fontAlgn="t">
                        <a:lnSpc>
                          <a:spcPct val="115000"/>
                        </a:lnSpc>
                        <a:spcBef>
                          <a:spcPts val="0"/>
                        </a:spcBef>
                        <a:spcAft>
                          <a:spcPts val="1000"/>
                        </a:spcAft>
                      </a:pPr>
                      <a:r>
                        <a:rPr lang="en-US" sz="2100" b="0" i="0" u="none" strike="noStrike">
                          <a:effectLst/>
                          <a:latin typeface="Cambria" panose="02040503050406030204" pitchFamily="18" charset="0"/>
                          <a:ea typeface="MS Mincho" panose="02020609040205080304" pitchFamily="49" charset="-128"/>
                          <a:cs typeface="Arial" panose="020B0604020202020204" pitchFamily="34" charset="0"/>
                        </a:rPr>
                        <a:t>-6.0114</a:t>
                      </a:r>
                      <a:endParaRPr lang="en-US" sz="3300" b="0" i="0" u="none" strike="noStrike">
                        <a:effectLst/>
                        <a:latin typeface="Arial" panose="020B0604020202020204" pitchFamily="34" charset="0"/>
                      </a:endParaRPr>
                    </a:p>
                  </a:txBody>
                  <a:tcPr marL="128410" marR="128410" marT="17835" marB="0">
                    <a:lnL>
                      <a:noFill/>
                    </a:lnL>
                    <a:lnR>
                      <a:noFill/>
                    </a:lnR>
                    <a:lnT>
                      <a:noFill/>
                    </a:lnT>
                    <a:lnB>
                      <a:noFill/>
                    </a:lnB>
                    <a:noFill/>
                  </a:tcPr>
                </a:tc>
                <a:tc>
                  <a:txBody>
                    <a:bodyPr/>
                    <a:lstStyle/>
                    <a:p>
                      <a:pPr marL="0" marR="0" algn="l" fontAlgn="t">
                        <a:lnSpc>
                          <a:spcPct val="115000"/>
                        </a:lnSpc>
                        <a:spcBef>
                          <a:spcPts val="0"/>
                        </a:spcBef>
                        <a:spcAft>
                          <a:spcPts val="1000"/>
                        </a:spcAft>
                      </a:pPr>
                      <a:r>
                        <a:rPr lang="en-US" sz="2100" b="0" i="0" u="none" strike="noStrike">
                          <a:effectLst/>
                          <a:latin typeface="Cambria" panose="02040503050406030204" pitchFamily="18" charset="0"/>
                          <a:ea typeface="MS Mincho" panose="02020609040205080304" pitchFamily="49" charset="-128"/>
                          <a:cs typeface="Arial" panose="020B0604020202020204" pitchFamily="34" charset="0"/>
                        </a:rPr>
                        <a:t>4.5644</a:t>
                      </a:r>
                      <a:endParaRPr lang="en-US" sz="3300" b="0" i="0" u="none" strike="noStrike">
                        <a:effectLst/>
                        <a:latin typeface="Arial" panose="020B0604020202020204" pitchFamily="34" charset="0"/>
                      </a:endParaRPr>
                    </a:p>
                  </a:txBody>
                  <a:tcPr marL="128410" marR="128410" marT="17835" marB="0">
                    <a:lnL>
                      <a:noFill/>
                    </a:lnL>
                    <a:lnR>
                      <a:noFill/>
                    </a:lnR>
                    <a:lnT>
                      <a:noFill/>
                    </a:lnT>
                    <a:lnB>
                      <a:noFill/>
                    </a:lnB>
                    <a:noFill/>
                  </a:tcPr>
                </a:tc>
                <a:extLst>
                  <a:ext uri="{0D108BD9-81ED-4DB2-BD59-A6C34878D82A}">
                    <a16:rowId xmlns:a16="http://schemas.microsoft.com/office/drawing/2014/main" val="2006880580"/>
                  </a:ext>
                </a:extLst>
              </a:tr>
              <a:tr h="776956">
                <a:tc>
                  <a:txBody>
                    <a:bodyPr/>
                    <a:lstStyle/>
                    <a:p>
                      <a:pPr marL="0" marR="0" algn="l" fontAlgn="t">
                        <a:lnSpc>
                          <a:spcPct val="115000"/>
                        </a:lnSpc>
                        <a:spcBef>
                          <a:spcPts val="0"/>
                        </a:spcBef>
                        <a:spcAft>
                          <a:spcPts val="1000"/>
                        </a:spcAft>
                      </a:pPr>
                      <a:r>
                        <a:rPr lang="en-US" sz="2100" b="0" i="0" u="none" strike="noStrike">
                          <a:effectLst/>
                          <a:latin typeface="Cambria" panose="02040503050406030204" pitchFamily="18" charset="0"/>
                          <a:ea typeface="MS Mincho" panose="02020609040205080304" pitchFamily="49" charset="-128"/>
                          <a:cs typeface="Arial" panose="020B0604020202020204" pitchFamily="34" charset="0"/>
                        </a:rPr>
                        <a:t>GLP1-ins</a:t>
                      </a:r>
                      <a:endParaRPr lang="en-US" sz="3300" b="0" i="0" u="none" strike="noStrike">
                        <a:effectLst/>
                        <a:latin typeface="Arial" panose="020B0604020202020204" pitchFamily="34" charset="0"/>
                      </a:endParaRPr>
                    </a:p>
                  </a:txBody>
                  <a:tcPr marL="128410" marR="128410" marT="17835" marB="0">
                    <a:lnL>
                      <a:noFill/>
                    </a:lnL>
                    <a:lnR>
                      <a:noFill/>
                    </a:lnR>
                    <a:lnT>
                      <a:noFill/>
                    </a:lnT>
                    <a:lnB>
                      <a:noFill/>
                    </a:lnB>
                    <a:noFill/>
                  </a:tcPr>
                </a:tc>
                <a:tc>
                  <a:txBody>
                    <a:bodyPr/>
                    <a:lstStyle/>
                    <a:p>
                      <a:pPr marL="0" marR="0" algn="l" fontAlgn="t">
                        <a:lnSpc>
                          <a:spcPct val="115000"/>
                        </a:lnSpc>
                        <a:spcBef>
                          <a:spcPts val="0"/>
                        </a:spcBef>
                        <a:spcAft>
                          <a:spcPts val="1000"/>
                        </a:spcAft>
                      </a:pPr>
                      <a:r>
                        <a:rPr lang="en-US" sz="2100" b="0" i="0" u="none" strike="noStrike">
                          <a:effectLst/>
                          <a:latin typeface="Cambria" panose="02040503050406030204" pitchFamily="18" charset="0"/>
                          <a:ea typeface="MS Mincho" panose="02020609040205080304" pitchFamily="49" charset="-128"/>
                          <a:cs typeface="Arial" panose="020B0604020202020204" pitchFamily="34" charset="0"/>
                        </a:rPr>
                        <a:t>SGLT2</a:t>
                      </a:r>
                      <a:endParaRPr lang="en-US" sz="3300" b="0" i="0" u="none" strike="noStrike">
                        <a:effectLst/>
                        <a:latin typeface="Arial" panose="020B0604020202020204" pitchFamily="34" charset="0"/>
                      </a:endParaRPr>
                    </a:p>
                  </a:txBody>
                  <a:tcPr marL="128410" marR="128410" marT="17835" marB="0">
                    <a:lnL>
                      <a:noFill/>
                    </a:lnL>
                    <a:lnR>
                      <a:noFill/>
                    </a:lnR>
                    <a:lnT>
                      <a:noFill/>
                    </a:lnT>
                    <a:lnB>
                      <a:noFill/>
                    </a:lnB>
                    <a:noFill/>
                  </a:tcPr>
                </a:tc>
                <a:tc>
                  <a:txBody>
                    <a:bodyPr/>
                    <a:lstStyle/>
                    <a:p>
                      <a:pPr marL="0" marR="0" algn="l" fontAlgn="t">
                        <a:lnSpc>
                          <a:spcPct val="115000"/>
                        </a:lnSpc>
                        <a:spcBef>
                          <a:spcPts val="0"/>
                        </a:spcBef>
                        <a:spcAft>
                          <a:spcPts val="1000"/>
                        </a:spcAft>
                      </a:pPr>
                      <a:r>
                        <a:rPr lang="en-US" sz="2100" b="0" i="0" u="none" strike="noStrike">
                          <a:effectLst/>
                          <a:latin typeface="Cambria" panose="02040503050406030204" pitchFamily="18" charset="0"/>
                          <a:ea typeface="MS Mincho" panose="02020609040205080304" pitchFamily="49" charset="-128"/>
                          <a:cs typeface="Arial" panose="020B0604020202020204" pitchFamily="34" charset="0"/>
                        </a:rPr>
                        <a:t>-0.9054</a:t>
                      </a:r>
                      <a:endParaRPr lang="en-US" sz="3300" b="0" i="0" u="none" strike="noStrike">
                        <a:effectLst/>
                        <a:latin typeface="Arial" panose="020B0604020202020204" pitchFamily="34" charset="0"/>
                      </a:endParaRPr>
                    </a:p>
                  </a:txBody>
                  <a:tcPr marL="128410" marR="128410" marT="17835" marB="0">
                    <a:lnL>
                      <a:noFill/>
                    </a:lnL>
                    <a:lnR>
                      <a:noFill/>
                    </a:lnR>
                    <a:lnT>
                      <a:noFill/>
                    </a:lnT>
                    <a:lnB>
                      <a:noFill/>
                    </a:lnB>
                    <a:noFill/>
                  </a:tcPr>
                </a:tc>
                <a:tc>
                  <a:txBody>
                    <a:bodyPr/>
                    <a:lstStyle/>
                    <a:p>
                      <a:pPr marL="0" marR="0" algn="l" fontAlgn="t">
                        <a:lnSpc>
                          <a:spcPct val="115000"/>
                        </a:lnSpc>
                        <a:spcBef>
                          <a:spcPts val="0"/>
                        </a:spcBef>
                        <a:spcAft>
                          <a:spcPts val="1000"/>
                        </a:spcAft>
                      </a:pPr>
                      <a:r>
                        <a:rPr lang="en-US" sz="2100" b="0" i="0" u="none" strike="noStrike">
                          <a:effectLst/>
                          <a:latin typeface="Cambria" panose="02040503050406030204" pitchFamily="18" charset="0"/>
                          <a:ea typeface="MS Mincho" panose="02020609040205080304" pitchFamily="49" charset="-128"/>
                          <a:cs typeface="Arial" panose="020B0604020202020204" pitchFamily="34" charset="0"/>
                        </a:rPr>
                        <a:t>0.9</a:t>
                      </a:r>
                      <a:endParaRPr lang="en-US" sz="3300" b="0" i="0" u="none" strike="noStrike">
                        <a:effectLst/>
                        <a:latin typeface="Arial" panose="020B0604020202020204" pitchFamily="34" charset="0"/>
                      </a:endParaRPr>
                    </a:p>
                  </a:txBody>
                  <a:tcPr marL="128410" marR="128410" marT="17835" marB="0">
                    <a:lnL>
                      <a:noFill/>
                    </a:lnL>
                    <a:lnR>
                      <a:noFill/>
                    </a:lnR>
                    <a:lnT>
                      <a:noFill/>
                    </a:lnT>
                    <a:lnB>
                      <a:noFill/>
                    </a:lnB>
                    <a:noFill/>
                  </a:tcPr>
                </a:tc>
                <a:tc>
                  <a:txBody>
                    <a:bodyPr/>
                    <a:lstStyle/>
                    <a:p>
                      <a:pPr marL="0" marR="0" algn="l" fontAlgn="t">
                        <a:lnSpc>
                          <a:spcPct val="115000"/>
                        </a:lnSpc>
                        <a:spcBef>
                          <a:spcPts val="0"/>
                        </a:spcBef>
                        <a:spcAft>
                          <a:spcPts val="1000"/>
                        </a:spcAft>
                      </a:pPr>
                      <a:r>
                        <a:rPr lang="en-US" sz="2100" b="0" i="0" u="none" strike="noStrike">
                          <a:effectLst/>
                          <a:latin typeface="Cambria" panose="02040503050406030204" pitchFamily="18" charset="0"/>
                          <a:ea typeface="MS Mincho" panose="02020609040205080304" pitchFamily="49" charset="-128"/>
                          <a:cs typeface="Arial" panose="020B0604020202020204" pitchFamily="34" charset="0"/>
                        </a:rPr>
                        <a:t>-5.7632</a:t>
                      </a:r>
                      <a:endParaRPr lang="en-US" sz="3300" b="0" i="0" u="none" strike="noStrike">
                        <a:effectLst/>
                        <a:latin typeface="Arial" panose="020B0604020202020204" pitchFamily="34" charset="0"/>
                      </a:endParaRPr>
                    </a:p>
                  </a:txBody>
                  <a:tcPr marL="128410" marR="128410" marT="17835" marB="0">
                    <a:lnL>
                      <a:noFill/>
                    </a:lnL>
                    <a:lnR>
                      <a:noFill/>
                    </a:lnR>
                    <a:lnT>
                      <a:noFill/>
                    </a:lnT>
                    <a:lnB>
                      <a:noFill/>
                    </a:lnB>
                    <a:noFill/>
                  </a:tcPr>
                </a:tc>
                <a:tc>
                  <a:txBody>
                    <a:bodyPr/>
                    <a:lstStyle/>
                    <a:p>
                      <a:pPr marL="0" marR="0" algn="l" fontAlgn="t">
                        <a:lnSpc>
                          <a:spcPct val="115000"/>
                        </a:lnSpc>
                        <a:spcBef>
                          <a:spcPts val="0"/>
                        </a:spcBef>
                        <a:spcAft>
                          <a:spcPts val="1000"/>
                        </a:spcAft>
                      </a:pPr>
                      <a:r>
                        <a:rPr lang="en-US" sz="2100" b="0" i="0" u="none" strike="noStrike">
                          <a:effectLst/>
                          <a:latin typeface="Cambria" panose="02040503050406030204" pitchFamily="18" charset="0"/>
                          <a:ea typeface="MS Mincho" panose="02020609040205080304" pitchFamily="49" charset="-128"/>
                          <a:cs typeface="Arial" panose="020B0604020202020204" pitchFamily="34" charset="0"/>
                        </a:rPr>
                        <a:t>3.9525</a:t>
                      </a:r>
                      <a:endParaRPr lang="en-US" sz="3300" b="0" i="0" u="none" strike="noStrike">
                        <a:effectLst/>
                        <a:latin typeface="Arial" panose="020B0604020202020204" pitchFamily="34" charset="0"/>
                      </a:endParaRPr>
                    </a:p>
                  </a:txBody>
                  <a:tcPr marL="128410" marR="128410" marT="17835" marB="0">
                    <a:lnL>
                      <a:noFill/>
                    </a:lnL>
                    <a:lnR>
                      <a:noFill/>
                    </a:lnR>
                    <a:lnT>
                      <a:noFill/>
                    </a:lnT>
                    <a:lnB>
                      <a:noFill/>
                    </a:lnB>
                    <a:noFill/>
                  </a:tcPr>
                </a:tc>
                <a:extLst>
                  <a:ext uri="{0D108BD9-81ED-4DB2-BD59-A6C34878D82A}">
                    <a16:rowId xmlns:a16="http://schemas.microsoft.com/office/drawing/2014/main" val="464641227"/>
                  </a:ext>
                </a:extLst>
              </a:tr>
              <a:tr h="417156">
                <a:tc>
                  <a:txBody>
                    <a:bodyPr/>
                    <a:lstStyle/>
                    <a:p>
                      <a:pPr marL="0" marR="0" algn="l" fontAlgn="t">
                        <a:lnSpc>
                          <a:spcPct val="115000"/>
                        </a:lnSpc>
                        <a:spcBef>
                          <a:spcPts val="0"/>
                        </a:spcBef>
                        <a:spcAft>
                          <a:spcPts val="1000"/>
                        </a:spcAft>
                      </a:pPr>
                      <a:r>
                        <a:rPr lang="en-US" sz="2100" b="0" i="0" u="none" strike="noStrike">
                          <a:effectLst/>
                          <a:latin typeface="Cambria" panose="02040503050406030204" pitchFamily="18" charset="0"/>
                          <a:ea typeface="MS Mincho" panose="02020609040205080304" pitchFamily="49" charset="-128"/>
                          <a:cs typeface="Arial" panose="020B0604020202020204" pitchFamily="34" charset="0"/>
                        </a:rPr>
                        <a:t>SPSS</a:t>
                      </a:r>
                      <a:endParaRPr lang="en-US" sz="3300" b="0" i="0" u="none" strike="noStrike">
                        <a:effectLst/>
                        <a:latin typeface="Arial" panose="020B0604020202020204" pitchFamily="34" charset="0"/>
                      </a:endParaRPr>
                    </a:p>
                  </a:txBody>
                  <a:tcPr marL="128410" marR="128410" marT="17835" marB="0">
                    <a:lnL>
                      <a:noFill/>
                    </a:lnL>
                    <a:lnR>
                      <a:noFill/>
                    </a:lnR>
                    <a:lnT>
                      <a:noFill/>
                    </a:lnT>
                    <a:lnB>
                      <a:noFill/>
                    </a:lnB>
                    <a:noFill/>
                  </a:tcPr>
                </a:tc>
                <a:tc>
                  <a:txBody>
                    <a:bodyPr/>
                    <a:lstStyle/>
                    <a:p>
                      <a:pPr marL="0" marR="0" algn="l" fontAlgn="t">
                        <a:lnSpc>
                          <a:spcPct val="115000"/>
                        </a:lnSpc>
                        <a:spcBef>
                          <a:spcPts val="0"/>
                        </a:spcBef>
                        <a:spcAft>
                          <a:spcPts val="1000"/>
                        </a:spcAft>
                      </a:pPr>
                      <a:r>
                        <a:rPr lang="en-US" sz="2100" b="0" i="0" u="none" strike="noStrike">
                          <a:effectLst/>
                          <a:latin typeface="Cambria" panose="02040503050406030204" pitchFamily="18" charset="0"/>
                          <a:ea typeface="MS Mincho" panose="02020609040205080304" pitchFamily="49" charset="-128"/>
                          <a:cs typeface="Arial" panose="020B0604020202020204" pitchFamily="34" charset="0"/>
                        </a:rPr>
                        <a:t>SGLT2</a:t>
                      </a:r>
                      <a:endParaRPr lang="en-US" sz="3300" b="0" i="0" u="none" strike="noStrike">
                        <a:effectLst/>
                        <a:latin typeface="Arial" panose="020B0604020202020204" pitchFamily="34" charset="0"/>
                      </a:endParaRPr>
                    </a:p>
                  </a:txBody>
                  <a:tcPr marL="128410" marR="128410" marT="17835" marB="0">
                    <a:lnL>
                      <a:noFill/>
                    </a:lnL>
                    <a:lnR>
                      <a:noFill/>
                    </a:lnR>
                    <a:lnT>
                      <a:noFill/>
                    </a:lnT>
                    <a:lnB>
                      <a:noFill/>
                    </a:lnB>
                    <a:noFill/>
                  </a:tcPr>
                </a:tc>
                <a:tc>
                  <a:txBody>
                    <a:bodyPr/>
                    <a:lstStyle/>
                    <a:p>
                      <a:pPr marL="0" marR="0" algn="l" fontAlgn="t">
                        <a:lnSpc>
                          <a:spcPct val="115000"/>
                        </a:lnSpc>
                        <a:spcBef>
                          <a:spcPts val="0"/>
                        </a:spcBef>
                        <a:spcAft>
                          <a:spcPts val="1000"/>
                        </a:spcAft>
                      </a:pPr>
                      <a:r>
                        <a:rPr lang="en-US" sz="2100" b="0" i="0" u="none" strike="noStrike">
                          <a:effectLst/>
                          <a:latin typeface="Cambria" panose="02040503050406030204" pitchFamily="18" charset="0"/>
                          <a:ea typeface="MS Mincho" panose="02020609040205080304" pitchFamily="49" charset="-128"/>
                          <a:cs typeface="Arial" panose="020B0604020202020204" pitchFamily="34" charset="0"/>
                        </a:rPr>
                        <a:t>-0.1819</a:t>
                      </a:r>
                      <a:endParaRPr lang="en-US" sz="3300" b="0" i="0" u="none" strike="noStrike">
                        <a:effectLst/>
                        <a:latin typeface="Arial" panose="020B0604020202020204" pitchFamily="34" charset="0"/>
                      </a:endParaRPr>
                    </a:p>
                  </a:txBody>
                  <a:tcPr marL="128410" marR="128410" marT="17835" marB="0">
                    <a:lnL>
                      <a:noFill/>
                    </a:lnL>
                    <a:lnR>
                      <a:noFill/>
                    </a:lnR>
                    <a:lnT>
                      <a:noFill/>
                    </a:lnT>
                    <a:lnB>
                      <a:noFill/>
                    </a:lnB>
                    <a:noFill/>
                  </a:tcPr>
                </a:tc>
                <a:tc>
                  <a:txBody>
                    <a:bodyPr/>
                    <a:lstStyle/>
                    <a:p>
                      <a:pPr marL="0" marR="0" algn="l" fontAlgn="t">
                        <a:lnSpc>
                          <a:spcPct val="115000"/>
                        </a:lnSpc>
                        <a:spcBef>
                          <a:spcPts val="0"/>
                        </a:spcBef>
                        <a:spcAft>
                          <a:spcPts val="1000"/>
                        </a:spcAft>
                      </a:pPr>
                      <a:r>
                        <a:rPr lang="en-US" sz="2100" b="0" i="0" u="none" strike="noStrike">
                          <a:effectLst/>
                          <a:latin typeface="Cambria" panose="02040503050406030204" pitchFamily="18" charset="0"/>
                          <a:ea typeface="MS Mincho" panose="02020609040205080304" pitchFamily="49" charset="-128"/>
                          <a:cs typeface="Arial" panose="020B0604020202020204" pitchFamily="34" charset="0"/>
                        </a:rPr>
                        <a:t>0.9</a:t>
                      </a:r>
                      <a:endParaRPr lang="en-US" sz="3300" b="0" i="0" u="none" strike="noStrike">
                        <a:effectLst/>
                        <a:latin typeface="Arial" panose="020B0604020202020204" pitchFamily="34" charset="0"/>
                      </a:endParaRPr>
                    </a:p>
                  </a:txBody>
                  <a:tcPr marL="128410" marR="128410" marT="17835" marB="0">
                    <a:lnL>
                      <a:noFill/>
                    </a:lnL>
                    <a:lnR>
                      <a:noFill/>
                    </a:lnR>
                    <a:lnT>
                      <a:noFill/>
                    </a:lnT>
                    <a:lnB>
                      <a:noFill/>
                    </a:lnB>
                    <a:noFill/>
                  </a:tcPr>
                </a:tc>
                <a:tc>
                  <a:txBody>
                    <a:bodyPr/>
                    <a:lstStyle/>
                    <a:p>
                      <a:pPr marL="0" marR="0" algn="l" fontAlgn="t">
                        <a:lnSpc>
                          <a:spcPct val="115000"/>
                        </a:lnSpc>
                        <a:spcBef>
                          <a:spcPts val="0"/>
                        </a:spcBef>
                        <a:spcAft>
                          <a:spcPts val="1000"/>
                        </a:spcAft>
                      </a:pPr>
                      <a:r>
                        <a:rPr lang="en-US" sz="2100" b="0" i="0" u="none" strike="noStrike">
                          <a:effectLst/>
                          <a:latin typeface="Cambria" panose="02040503050406030204" pitchFamily="18" charset="0"/>
                          <a:ea typeface="MS Mincho" panose="02020609040205080304" pitchFamily="49" charset="-128"/>
                          <a:cs typeface="Arial" panose="020B0604020202020204" pitchFamily="34" charset="0"/>
                        </a:rPr>
                        <a:t>-5.0502</a:t>
                      </a:r>
                      <a:endParaRPr lang="en-US" sz="3300" b="0" i="0" u="none" strike="noStrike">
                        <a:effectLst/>
                        <a:latin typeface="Arial" panose="020B0604020202020204" pitchFamily="34" charset="0"/>
                      </a:endParaRPr>
                    </a:p>
                  </a:txBody>
                  <a:tcPr marL="128410" marR="128410" marT="17835" marB="0">
                    <a:lnL>
                      <a:noFill/>
                    </a:lnL>
                    <a:lnR>
                      <a:noFill/>
                    </a:lnR>
                    <a:lnT>
                      <a:noFill/>
                    </a:lnT>
                    <a:lnB>
                      <a:noFill/>
                    </a:lnB>
                    <a:noFill/>
                  </a:tcPr>
                </a:tc>
                <a:tc>
                  <a:txBody>
                    <a:bodyPr/>
                    <a:lstStyle/>
                    <a:p>
                      <a:pPr marL="0" marR="0" algn="l" fontAlgn="t">
                        <a:lnSpc>
                          <a:spcPct val="115000"/>
                        </a:lnSpc>
                        <a:spcBef>
                          <a:spcPts val="0"/>
                        </a:spcBef>
                        <a:spcAft>
                          <a:spcPts val="1000"/>
                        </a:spcAft>
                      </a:pPr>
                      <a:r>
                        <a:rPr lang="en-US" sz="2100" b="0" i="0" u="none" strike="noStrike" dirty="0">
                          <a:effectLst/>
                          <a:latin typeface="Cambria" panose="02040503050406030204" pitchFamily="18" charset="0"/>
                          <a:ea typeface="MS Mincho" panose="02020609040205080304" pitchFamily="49" charset="-128"/>
                          <a:cs typeface="Arial" panose="020B0604020202020204" pitchFamily="34" charset="0"/>
                        </a:rPr>
                        <a:t>4.6863</a:t>
                      </a:r>
                      <a:endParaRPr lang="en-US" sz="3300" b="0" i="0" u="none" strike="noStrike" dirty="0">
                        <a:effectLst/>
                        <a:latin typeface="Arial" panose="020B0604020202020204" pitchFamily="34" charset="0"/>
                      </a:endParaRPr>
                    </a:p>
                  </a:txBody>
                  <a:tcPr marL="128410" marR="128410" marT="17835" marB="0">
                    <a:lnL>
                      <a:noFill/>
                    </a:lnL>
                    <a:lnR>
                      <a:noFill/>
                    </a:lnR>
                    <a:lnT>
                      <a:noFill/>
                    </a:lnT>
                    <a:lnB>
                      <a:noFill/>
                    </a:lnB>
                    <a:noFill/>
                  </a:tcPr>
                </a:tc>
                <a:extLst>
                  <a:ext uri="{0D108BD9-81ED-4DB2-BD59-A6C34878D82A}">
                    <a16:rowId xmlns:a16="http://schemas.microsoft.com/office/drawing/2014/main" val="1123932722"/>
                  </a:ext>
                </a:extLst>
              </a:tr>
            </a:tbl>
          </a:graphicData>
        </a:graphic>
      </p:graphicFrame>
      <p:sp>
        <p:nvSpPr>
          <p:cNvPr id="10" name="TextBox 9">
            <a:extLst>
              <a:ext uri="{FF2B5EF4-FFF2-40B4-BE49-F238E27FC236}">
                <a16:creationId xmlns:a16="http://schemas.microsoft.com/office/drawing/2014/main" id="{C884D6C7-A76F-FABC-9CF6-26B3C0DF30C5}"/>
              </a:ext>
            </a:extLst>
          </p:cNvPr>
          <p:cNvSpPr txBox="1"/>
          <p:nvPr/>
        </p:nvSpPr>
        <p:spPr>
          <a:xfrm>
            <a:off x="5907818" y="1009283"/>
            <a:ext cx="3009530" cy="523220"/>
          </a:xfrm>
          <a:prstGeom prst="rect">
            <a:avLst/>
          </a:prstGeom>
          <a:noFill/>
        </p:spPr>
        <p:txBody>
          <a:bodyPr wrap="square" rtlCol="0">
            <a:spAutoFit/>
          </a:bodyPr>
          <a:lstStyle/>
          <a:p>
            <a:pPr algn="ctr"/>
            <a:r>
              <a:rPr lang="en-US" sz="2800" dirty="0"/>
              <a:t>Weight</a:t>
            </a:r>
          </a:p>
        </p:txBody>
      </p:sp>
    </p:spTree>
    <p:extLst>
      <p:ext uri="{BB962C8B-B14F-4D97-AF65-F5344CB8AC3E}">
        <p14:creationId xmlns:p14="http://schemas.microsoft.com/office/powerpoint/2010/main" val="28769392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6" name="Rectangle 115">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Rectangle 119">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 name="Freeform: Shape 123">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37F8F405-6894-531D-EC11-DFFA1EA582A8}"/>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dirty="0">
                <a:solidFill>
                  <a:srgbClr val="FFFFFF"/>
                </a:solidFill>
                <a:latin typeface="+mj-lt"/>
                <a:ea typeface="+mj-ea"/>
                <a:cs typeface="+mj-cs"/>
              </a:rPr>
              <a:t>Height</a:t>
            </a:r>
          </a:p>
        </p:txBody>
      </p:sp>
      <p:graphicFrame>
        <p:nvGraphicFramePr>
          <p:cNvPr id="3" name="Table 2">
            <a:extLst>
              <a:ext uri="{FF2B5EF4-FFF2-40B4-BE49-F238E27FC236}">
                <a16:creationId xmlns:a16="http://schemas.microsoft.com/office/drawing/2014/main" id="{6311CCF3-A0E0-46F5-0392-B60645B1E89C}"/>
              </a:ext>
            </a:extLst>
          </p:cNvPr>
          <p:cNvGraphicFramePr>
            <a:graphicFrameLocks noGrp="1"/>
          </p:cNvGraphicFramePr>
          <p:nvPr>
            <p:extLst>
              <p:ext uri="{D42A27DB-BD31-4B8C-83A1-F6EECF244321}">
                <p14:modId xmlns:p14="http://schemas.microsoft.com/office/powerpoint/2010/main" val="2854630492"/>
              </p:ext>
            </p:extLst>
          </p:nvPr>
        </p:nvGraphicFramePr>
        <p:xfrm>
          <a:off x="4502428" y="2258008"/>
          <a:ext cx="7404996" cy="2445754"/>
        </p:xfrm>
        <a:graphic>
          <a:graphicData uri="http://schemas.openxmlformats.org/drawingml/2006/table">
            <a:tbl>
              <a:tblPr firstRow="1" firstCol="1" bandRow="1">
                <a:solidFill>
                  <a:schemeClr val="bg1">
                    <a:lumMod val="95000"/>
                  </a:schemeClr>
                </a:solidFill>
              </a:tblPr>
              <a:tblGrid>
                <a:gridCol w="1288370">
                  <a:extLst>
                    <a:ext uri="{9D8B030D-6E8A-4147-A177-3AD203B41FA5}">
                      <a16:colId xmlns:a16="http://schemas.microsoft.com/office/drawing/2014/main" val="751264767"/>
                    </a:ext>
                  </a:extLst>
                </a:gridCol>
                <a:gridCol w="1288370">
                  <a:extLst>
                    <a:ext uri="{9D8B030D-6E8A-4147-A177-3AD203B41FA5}">
                      <a16:colId xmlns:a16="http://schemas.microsoft.com/office/drawing/2014/main" val="3689293620"/>
                    </a:ext>
                  </a:extLst>
                </a:gridCol>
                <a:gridCol w="1655449">
                  <a:extLst>
                    <a:ext uri="{9D8B030D-6E8A-4147-A177-3AD203B41FA5}">
                      <a16:colId xmlns:a16="http://schemas.microsoft.com/office/drawing/2014/main" val="1214191653"/>
                    </a:ext>
                  </a:extLst>
                </a:gridCol>
                <a:gridCol w="911628">
                  <a:extLst>
                    <a:ext uri="{9D8B030D-6E8A-4147-A177-3AD203B41FA5}">
                      <a16:colId xmlns:a16="http://schemas.microsoft.com/office/drawing/2014/main" val="3903008741"/>
                    </a:ext>
                  </a:extLst>
                </a:gridCol>
                <a:gridCol w="1138103">
                  <a:extLst>
                    <a:ext uri="{9D8B030D-6E8A-4147-A177-3AD203B41FA5}">
                      <a16:colId xmlns:a16="http://schemas.microsoft.com/office/drawing/2014/main" val="1161300973"/>
                    </a:ext>
                  </a:extLst>
                </a:gridCol>
                <a:gridCol w="1123076">
                  <a:extLst>
                    <a:ext uri="{9D8B030D-6E8A-4147-A177-3AD203B41FA5}">
                      <a16:colId xmlns:a16="http://schemas.microsoft.com/office/drawing/2014/main" val="3484592284"/>
                    </a:ext>
                  </a:extLst>
                </a:gridCol>
              </a:tblGrid>
              <a:tr h="946387">
                <a:tc>
                  <a:txBody>
                    <a:bodyPr/>
                    <a:lstStyle/>
                    <a:p>
                      <a:pPr marL="0" marR="0">
                        <a:lnSpc>
                          <a:spcPct val="115000"/>
                        </a:lnSpc>
                        <a:spcBef>
                          <a:spcPts val="0"/>
                        </a:spcBef>
                        <a:spcAft>
                          <a:spcPts val="1000"/>
                        </a:spcAft>
                      </a:pPr>
                      <a:r>
                        <a:rPr lang="en-US" sz="2200" b="1" cap="none" spc="0">
                          <a:solidFill>
                            <a:schemeClr val="tx1"/>
                          </a:solidFill>
                          <a:effectLst/>
                          <a:latin typeface="Cambria" panose="02040503050406030204" pitchFamily="18" charset="0"/>
                          <a:ea typeface="MS Mincho" panose="02020609040205080304" pitchFamily="49" charset="-128"/>
                          <a:cs typeface="Arial" panose="020B0604020202020204" pitchFamily="34" charset="0"/>
                        </a:rPr>
                        <a:t>Group1</a:t>
                      </a:r>
                    </a:p>
                  </a:txBody>
                  <a:tcPr marL="86554" marR="97999" marT="24730" marB="185472" anchor="b">
                    <a:lnL w="12700" cap="flat" cmpd="sng" algn="ctr">
                      <a:solidFill>
                        <a:schemeClr val="tx1"/>
                      </a:solidFill>
                      <a:prstDash val="solid"/>
                    </a:lnL>
                    <a:lnR w="12700" cmpd="sng">
                      <a:noFill/>
                      <a:prstDash val="solid"/>
                    </a:lnR>
                    <a:lnT w="9525" cap="flat" cmpd="sng" algn="ctr">
                      <a:noFill/>
                      <a:prstDash val="solid"/>
                    </a:lnT>
                    <a:lnB w="12700" cmpd="sng">
                      <a:noFill/>
                      <a:prstDash val="solid"/>
                    </a:lnB>
                    <a:solidFill>
                      <a:schemeClr val="bg1">
                        <a:lumMod val="95000"/>
                      </a:schemeClr>
                    </a:solidFill>
                  </a:tcPr>
                </a:tc>
                <a:tc>
                  <a:txBody>
                    <a:bodyPr/>
                    <a:lstStyle/>
                    <a:p>
                      <a:pPr marL="0" marR="0">
                        <a:lnSpc>
                          <a:spcPct val="115000"/>
                        </a:lnSpc>
                        <a:spcBef>
                          <a:spcPts val="0"/>
                        </a:spcBef>
                        <a:spcAft>
                          <a:spcPts val="1000"/>
                        </a:spcAft>
                      </a:pPr>
                      <a:r>
                        <a:rPr lang="en-US" sz="2200" b="1" cap="none" spc="0">
                          <a:solidFill>
                            <a:schemeClr val="tx1"/>
                          </a:solidFill>
                          <a:effectLst/>
                          <a:latin typeface="Cambria" panose="02040503050406030204" pitchFamily="18" charset="0"/>
                          <a:ea typeface="MS Mincho" panose="02020609040205080304" pitchFamily="49" charset="-128"/>
                          <a:cs typeface="Arial" panose="020B0604020202020204" pitchFamily="34" charset="0"/>
                        </a:rPr>
                        <a:t>Group2</a:t>
                      </a:r>
                    </a:p>
                  </a:txBody>
                  <a:tcPr marL="86554" marR="97999" marT="24730" marB="185472" anchor="b">
                    <a:lnL w="12700" cmpd="sng">
                      <a:noFill/>
                      <a:prstDash val="solid"/>
                    </a:lnL>
                    <a:lnR w="12700" cmpd="sng">
                      <a:noFill/>
                      <a:prstDash val="solid"/>
                    </a:lnR>
                    <a:lnT w="9525" cap="flat" cmpd="sng" algn="ctr">
                      <a:noFill/>
                      <a:prstDash val="solid"/>
                    </a:lnT>
                    <a:lnB w="12700" cmpd="sng">
                      <a:noFill/>
                      <a:prstDash val="solid"/>
                    </a:lnB>
                    <a:solidFill>
                      <a:schemeClr val="bg1">
                        <a:lumMod val="95000"/>
                      </a:schemeClr>
                    </a:solidFill>
                  </a:tcPr>
                </a:tc>
                <a:tc>
                  <a:txBody>
                    <a:bodyPr/>
                    <a:lstStyle/>
                    <a:p>
                      <a:pPr marL="0" marR="0">
                        <a:lnSpc>
                          <a:spcPct val="115000"/>
                        </a:lnSpc>
                        <a:spcBef>
                          <a:spcPts val="0"/>
                        </a:spcBef>
                        <a:spcAft>
                          <a:spcPts val="1000"/>
                        </a:spcAft>
                      </a:pPr>
                      <a:r>
                        <a:rPr lang="en-US" sz="2200" b="1" cap="none" spc="0">
                          <a:solidFill>
                            <a:schemeClr val="tx1"/>
                          </a:solidFill>
                          <a:effectLst/>
                          <a:latin typeface="Cambria" panose="02040503050406030204" pitchFamily="18" charset="0"/>
                          <a:ea typeface="MS Mincho" panose="02020609040205080304" pitchFamily="49" charset="-128"/>
                          <a:cs typeface="Arial" panose="020B0604020202020204" pitchFamily="34" charset="0"/>
                        </a:rPr>
                        <a:t>Mean Difference</a:t>
                      </a:r>
                    </a:p>
                  </a:txBody>
                  <a:tcPr marL="86554" marR="97999" marT="24730" marB="185472" anchor="b">
                    <a:lnL w="12700" cmpd="sng">
                      <a:noFill/>
                      <a:prstDash val="solid"/>
                    </a:lnL>
                    <a:lnR w="12700" cmpd="sng">
                      <a:noFill/>
                      <a:prstDash val="solid"/>
                    </a:lnR>
                    <a:lnT w="9525" cap="flat" cmpd="sng" algn="ctr">
                      <a:noFill/>
                      <a:prstDash val="solid"/>
                    </a:lnT>
                    <a:lnB w="12700" cmpd="sng">
                      <a:noFill/>
                      <a:prstDash val="solid"/>
                    </a:lnB>
                    <a:solidFill>
                      <a:schemeClr val="bg1">
                        <a:lumMod val="95000"/>
                      </a:schemeClr>
                    </a:solidFill>
                  </a:tcPr>
                </a:tc>
                <a:tc>
                  <a:txBody>
                    <a:bodyPr/>
                    <a:lstStyle/>
                    <a:p>
                      <a:pPr marL="0" marR="0">
                        <a:lnSpc>
                          <a:spcPct val="115000"/>
                        </a:lnSpc>
                        <a:spcBef>
                          <a:spcPts val="0"/>
                        </a:spcBef>
                        <a:spcAft>
                          <a:spcPts val="1000"/>
                        </a:spcAft>
                      </a:pPr>
                      <a:r>
                        <a:rPr lang="en-US" sz="2200" b="1" cap="none" spc="0" dirty="0">
                          <a:solidFill>
                            <a:schemeClr val="tx1"/>
                          </a:solidFill>
                          <a:effectLst/>
                          <a:latin typeface="Cambria" panose="02040503050406030204" pitchFamily="18" charset="0"/>
                          <a:ea typeface="MS Mincho" panose="02020609040205080304" pitchFamily="49" charset="-128"/>
                          <a:cs typeface="Arial" panose="020B0604020202020204" pitchFamily="34" charset="0"/>
                        </a:rPr>
                        <a:t>P-adj</a:t>
                      </a:r>
                    </a:p>
                  </a:txBody>
                  <a:tcPr marL="86554" marR="97999" marT="24730" marB="185472" anchor="b">
                    <a:lnL w="12700" cmpd="sng">
                      <a:noFill/>
                      <a:prstDash val="solid"/>
                    </a:lnL>
                    <a:lnR w="12700" cmpd="sng">
                      <a:noFill/>
                      <a:prstDash val="solid"/>
                    </a:lnR>
                    <a:lnT w="9525" cap="flat" cmpd="sng" algn="ctr">
                      <a:noFill/>
                      <a:prstDash val="solid"/>
                    </a:lnT>
                    <a:lnB w="12700" cmpd="sng">
                      <a:noFill/>
                      <a:prstDash val="solid"/>
                    </a:lnB>
                    <a:solidFill>
                      <a:schemeClr val="bg1">
                        <a:lumMod val="95000"/>
                      </a:schemeClr>
                    </a:solidFill>
                  </a:tcPr>
                </a:tc>
                <a:tc>
                  <a:txBody>
                    <a:bodyPr/>
                    <a:lstStyle/>
                    <a:p>
                      <a:pPr marL="0" marR="0">
                        <a:lnSpc>
                          <a:spcPct val="115000"/>
                        </a:lnSpc>
                        <a:spcBef>
                          <a:spcPts val="0"/>
                        </a:spcBef>
                        <a:spcAft>
                          <a:spcPts val="1000"/>
                        </a:spcAft>
                      </a:pPr>
                      <a:r>
                        <a:rPr lang="en-US" sz="2200" b="1" cap="none" spc="0">
                          <a:solidFill>
                            <a:schemeClr val="tx1"/>
                          </a:solidFill>
                          <a:effectLst/>
                          <a:latin typeface="Cambria" panose="02040503050406030204" pitchFamily="18" charset="0"/>
                          <a:ea typeface="MS Mincho" panose="02020609040205080304" pitchFamily="49" charset="-128"/>
                          <a:cs typeface="Arial" panose="020B0604020202020204" pitchFamily="34" charset="0"/>
                        </a:rPr>
                        <a:t>Lower</a:t>
                      </a:r>
                    </a:p>
                  </a:txBody>
                  <a:tcPr marL="86554" marR="97999" marT="24730" marB="185472" anchor="b">
                    <a:lnL w="12700" cmpd="sng">
                      <a:noFill/>
                      <a:prstDash val="solid"/>
                    </a:lnL>
                    <a:lnR w="12700" cmpd="sng">
                      <a:noFill/>
                      <a:prstDash val="solid"/>
                    </a:lnR>
                    <a:lnT w="9525" cap="flat" cmpd="sng" algn="ctr">
                      <a:noFill/>
                      <a:prstDash val="solid"/>
                    </a:lnT>
                    <a:lnB w="12700" cmpd="sng">
                      <a:noFill/>
                      <a:prstDash val="solid"/>
                    </a:lnB>
                    <a:solidFill>
                      <a:schemeClr val="bg1">
                        <a:lumMod val="95000"/>
                      </a:schemeClr>
                    </a:solidFill>
                  </a:tcPr>
                </a:tc>
                <a:tc>
                  <a:txBody>
                    <a:bodyPr/>
                    <a:lstStyle/>
                    <a:p>
                      <a:pPr marL="0" marR="0">
                        <a:lnSpc>
                          <a:spcPct val="115000"/>
                        </a:lnSpc>
                        <a:spcBef>
                          <a:spcPts val="0"/>
                        </a:spcBef>
                        <a:spcAft>
                          <a:spcPts val="1000"/>
                        </a:spcAft>
                      </a:pPr>
                      <a:r>
                        <a:rPr lang="en-US" sz="2200" b="1" cap="none" spc="0">
                          <a:solidFill>
                            <a:schemeClr val="tx1"/>
                          </a:solidFill>
                          <a:effectLst/>
                          <a:latin typeface="Cambria" panose="02040503050406030204" pitchFamily="18" charset="0"/>
                          <a:ea typeface="MS Mincho" panose="02020609040205080304" pitchFamily="49" charset="-128"/>
                          <a:cs typeface="Arial" panose="020B0604020202020204" pitchFamily="34" charset="0"/>
                        </a:rPr>
                        <a:t>Upper</a:t>
                      </a:r>
                    </a:p>
                  </a:txBody>
                  <a:tcPr marL="86554" marR="97999" marT="24730" marB="185472" anchor="b">
                    <a:lnL w="12700" cmpd="sng">
                      <a:noFill/>
                      <a:prstDash val="solid"/>
                    </a:lnL>
                    <a:lnR w="12700" cmpd="sng">
                      <a:noFill/>
                      <a:prstDash val="solid"/>
                    </a:lnR>
                    <a:lnT w="9525"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2484076596"/>
                  </a:ext>
                </a:extLst>
              </a:tr>
              <a:tr h="499079">
                <a:tc>
                  <a:txBody>
                    <a:bodyPr/>
                    <a:lstStyle/>
                    <a:p>
                      <a:pPr marL="0" marR="0">
                        <a:lnSpc>
                          <a:spcPct val="115000"/>
                        </a:lnSpc>
                        <a:spcBef>
                          <a:spcPts val="0"/>
                        </a:spcBef>
                        <a:spcAft>
                          <a:spcPts val="1000"/>
                        </a:spcAft>
                      </a:pPr>
                      <a:r>
                        <a:rPr lang="en-US" sz="1600" b="1" cap="none" spc="0">
                          <a:solidFill>
                            <a:schemeClr val="tx1"/>
                          </a:solidFill>
                          <a:effectLst/>
                          <a:latin typeface="Cambria" panose="02040503050406030204" pitchFamily="18" charset="0"/>
                          <a:ea typeface="MS Mincho" panose="02020609040205080304" pitchFamily="49" charset="-128"/>
                          <a:cs typeface="Arial" panose="020B0604020202020204" pitchFamily="34" charset="0"/>
                        </a:rPr>
                        <a:t>GLP1-ins</a:t>
                      </a:r>
                    </a:p>
                  </a:txBody>
                  <a:tcPr marL="86554" marR="97999" marT="24730" marB="185472">
                    <a:lnL w="12700" cap="flat" cmpd="sng" algn="ctr">
                      <a:solidFill>
                        <a:schemeClr val="tx1"/>
                      </a:solid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pPr marL="0" marR="0">
                        <a:lnSpc>
                          <a:spcPct val="115000"/>
                        </a:lnSpc>
                        <a:spcBef>
                          <a:spcPts val="0"/>
                        </a:spcBef>
                        <a:spcAft>
                          <a:spcPts val="1000"/>
                        </a:spcAft>
                      </a:pPr>
                      <a:r>
                        <a:rPr lang="en-US" sz="1600" cap="none" spc="0" dirty="0">
                          <a:solidFill>
                            <a:schemeClr val="tx1"/>
                          </a:solidFill>
                          <a:effectLst/>
                          <a:latin typeface="Cambria" panose="02040503050406030204" pitchFamily="18" charset="0"/>
                          <a:ea typeface="MS Mincho" panose="02020609040205080304" pitchFamily="49" charset="-128"/>
                          <a:cs typeface="Arial" panose="020B0604020202020204" pitchFamily="34" charset="0"/>
                        </a:rPr>
                        <a:t>SPSS</a:t>
                      </a:r>
                    </a:p>
                  </a:txBody>
                  <a:tcPr marL="86554" marR="97999" marT="24730" marB="185472">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pPr marL="0" marR="0">
                        <a:lnSpc>
                          <a:spcPct val="115000"/>
                        </a:lnSpc>
                        <a:spcBef>
                          <a:spcPts val="0"/>
                        </a:spcBef>
                        <a:spcAft>
                          <a:spcPts val="1000"/>
                        </a:spcAft>
                      </a:pPr>
                      <a:r>
                        <a:rPr lang="en-US" sz="1600" cap="none" spc="0">
                          <a:solidFill>
                            <a:schemeClr val="tx1"/>
                          </a:solidFill>
                          <a:effectLst/>
                          <a:latin typeface="Cambria" panose="02040503050406030204" pitchFamily="18" charset="0"/>
                          <a:ea typeface="MS Mincho" panose="02020609040205080304" pitchFamily="49" charset="-128"/>
                          <a:cs typeface="Arial" panose="020B0604020202020204" pitchFamily="34" charset="0"/>
                        </a:rPr>
                        <a:t>0.0168</a:t>
                      </a:r>
                    </a:p>
                  </a:txBody>
                  <a:tcPr marL="86554" marR="97999" marT="24730" marB="185472">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pPr marL="0" marR="0">
                        <a:lnSpc>
                          <a:spcPct val="115000"/>
                        </a:lnSpc>
                        <a:spcBef>
                          <a:spcPts val="0"/>
                        </a:spcBef>
                        <a:spcAft>
                          <a:spcPts val="1000"/>
                        </a:spcAft>
                      </a:pPr>
                      <a:r>
                        <a:rPr lang="en-US" sz="1600" cap="none" spc="0">
                          <a:solidFill>
                            <a:schemeClr val="tx1"/>
                          </a:solidFill>
                          <a:effectLst/>
                          <a:latin typeface="Cambria" panose="02040503050406030204" pitchFamily="18" charset="0"/>
                          <a:ea typeface="MS Mincho" panose="02020609040205080304" pitchFamily="49" charset="-128"/>
                          <a:cs typeface="Arial" panose="020B0604020202020204" pitchFamily="34" charset="0"/>
                        </a:rPr>
                        <a:t>0.9</a:t>
                      </a:r>
                    </a:p>
                  </a:txBody>
                  <a:tcPr marL="86554" marR="97999" marT="24730" marB="185472">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pPr marL="0" marR="0">
                        <a:lnSpc>
                          <a:spcPct val="115000"/>
                        </a:lnSpc>
                        <a:spcBef>
                          <a:spcPts val="0"/>
                        </a:spcBef>
                        <a:spcAft>
                          <a:spcPts val="1000"/>
                        </a:spcAft>
                      </a:pPr>
                      <a:r>
                        <a:rPr lang="en-US" sz="1600" cap="none" spc="0">
                          <a:solidFill>
                            <a:schemeClr val="tx1"/>
                          </a:solidFill>
                          <a:effectLst/>
                          <a:latin typeface="Cambria" panose="02040503050406030204" pitchFamily="18" charset="0"/>
                          <a:ea typeface="MS Mincho" panose="02020609040205080304" pitchFamily="49" charset="-128"/>
                          <a:cs typeface="Arial" panose="020B0604020202020204" pitchFamily="34" charset="0"/>
                        </a:rPr>
                        <a:t>-0.1022</a:t>
                      </a:r>
                    </a:p>
                  </a:txBody>
                  <a:tcPr marL="86554" marR="97999" marT="24730" marB="185472">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pPr marL="0" marR="0">
                        <a:lnSpc>
                          <a:spcPct val="115000"/>
                        </a:lnSpc>
                        <a:spcBef>
                          <a:spcPts val="0"/>
                        </a:spcBef>
                        <a:spcAft>
                          <a:spcPts val="1000"/>
                        </a:spcAft>
                      </a:pPr>
                      <a:r>
                        <a:rPr lang="en-US" sz="1600" cap="none" spc="0">
                          <a:solidFill>
                            <a:schemeClr val="tx1"/>
                          </a:solidFill>
                          <a:effectLst/>
                          <a:latin typeface="Cambria" panose="02040503050406030204" pitchFamily="18" charset="0"/>
                          <a:ea typeface="MS Mincho" panose="02020609040205080304" pitchFamily="49" charset="-128"/>
                          <a:cs typeface="Arial" panose="020B0604020202020204" pitchFamily="34" charset="0"/>
                        </a:rPr>
                        <a:t>0.1361</a:t>
                      </a:r>
                    </a:p>
                  </a:txBody>
                  <a:tcPr marL="86554" marR="97999" marT="24730" marB="185472">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extLst>
                  <a:ext uri="{0D108BD9-81ED-4DB2-BD59-A6C34878D82A}">
                    <a16:rowId xmlns:a16="http://schemas.microsoft.com/office/drawing/2014/main" val="334524453"/>
                  </a:ext>
                </a:extLst>
              </a:tr>
              <a:tr h="499079">
                <a:tc>
                  <a:txBody>
                    <a:bodyPr/>
                    <a:lstStyle/>
                    <a:p>
                      <a:pPr marL="0" marR="0">
                        <a:lnSpc>
                          <a:spcPct val="115000"/>
                        </a:lnSpc>
                        <a:spcBef>
                          <a:spcPts val="0"/>
                        </a:spcBef>
                        <a:spcAft>
                          <a:spcPts val="1000"/>
                        </a:spcAft>
                      </a:pPr>
                      <a:r>
                        <a:rPr lang="en-US" sz="1600" b="1" cap="none" spc="0">
                          <a:solidFill>
                            <a:schemeClr val="tx1"/>
                          </a:solidFill>
                          <a:effectLst/>
                          <a:latin typeface="Cambria" panose="02040503050406030204" pitchFamily="18" charset="0"/>
                          <a:ea typeface="MS Mincho" panose="02020609040205080304" pitchFamily="49" charset="-128"/>
                          <a:cs typeface="Arial" panose="020B0604020202020204" pitchFamily="34" charset="0"/>
                        </a:rPr>
                        <a:t>GLP1-ins</a:t>
                      </a:r>
                    </a:p>
                  </a:txBody>
                  <a:tcPr marL="86554" marR="97999" marT="24730" marB="185472">
                    <a:lnL w="12700" cap="flat" cmpd="sng" algn="ctr">
                      <a:solidFill>
                        <a:schemeClr val="tx1"/>
                      </a:solid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pPr marL="0" marR="0">
                        <a:lnSpc>
                          <a:spcPct val="115000"/>
                        </a:lnSpc>
                        <a:spcBef>
                          <a:spcPts val="0"/>
                        </a:spcBef>
                        <a:spcAft>
                          <a:spcPts val="1000"/>
                        </a:spcAft>
                      </a:pPr>
                      <a:r>
                        <a:rPr lang="en-US" sz="1600" cap="none" spc="0">
                          <a:solidFill>
                            <a:schemeClr val="tx1"/>
                          </a:solidFill>
                          <a:effectLst/>
                          <a:latin typeface="Cambria" panose="02040503050406030204" pitchFamily="18" charset="0"/>
                          <a:ea typeface="MS Mincho" panose="02020609040205080304" pitchFamily="49" charset="-128"/>
                          <a:cs typeface="Arial" panose="020B0604020202020204" pitchFamily="34" charset="0"/>
                        </a:rPr>
                        <a:t>SGLT2</a:t>
                      </a:r>
                    </a:p>
                  </a:txBody>
                  <a:tcPr marL="86554" marR="97999" marT="24730" marB="185472">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pPr marL="0" marR="0">
                        <a:lnSpc>
                          <a:spcPct val="115000"/>
                        </a:lnSpc>
                        <a:spcBef>
                          <a:spcPts val="0"/>
                        </a:spcBef>
                        <a:spcAft>
                          <a:spcPts val="1000"/>
                        </a:spcAft>
                      </a:pPr>
                      <a:r>
                        <a:rPr lang="en-US" sz="1600" cap="none" spc="0">
                          <a:solidFill>
                            <a:schemeClr val="tx1"/>
                          </a:solidFill>
                          <a:effectLst/>
                          <a:latin typeface="Cambria" panose="02040503050406030204" pitchFamily="18" charset="0"/>
                          <a:ea typeface="MS Mincho" panose="02020609040205080304" pitchFamily="49" charset="-128"/>
                          <a:cs typeface="Arial" panose="020B0604020202020204" pitchFamily="34" charset="0"/>
                        </a:rPr>
                        <a:t>0.0645</a:t>
                      </a:r>
                    </a:p>
                  </a:txBody>
                  <a:tcPr marL="86554" marR="97999" marT="24730" marB="185472">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pPr marL="0" marR="0">
                        <a:lnSpc>
                          <a:spcPct val="115000"/>
                        </a:lnSpc>
                        <a:spcBef>
                          <a:spcPts val="0"/>
                        </a:spcBef>
                        <a:spcAft>
                          <a:spcPts val="1000"/>
                        </a:spcAft>
                      </a:pPr>
                      <a:r>
                        <a:rPr lang="en-US" sz="1600" cap="none" spc="0">
                          <a:solidFill>
                            <a:schemeClr val="tx1"/>
                          </a:solidFill>
                          <a:effectLst/>
                          <a:latin typeface="Cambria" panose="02040503050406030204" pitchFamily="18" charset="0"/>
                          <a:ea typeface="MS Mincho" panose="02020609040205080304" pitchFamily="49" charset="-128"/>
                          <a:cs typeface="Arial" panose="020B0604020202020204" pitchFamily="34" charset="0"/>
                        </a:rPr>
                        <a:t>0.9</a:t>
                      </a:r>
                    </a:p>
                  </a:txBody>
                  <a:tcPr marL="86554" marR="97999" marT="24730" marB="185472">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pPr marL="0" marR="0">
                        <a:lnSpc>
                          <a:spcPct val="115000"/>
                        </a:lnSpc>
                        <a:spcBef>
                          <a:spcPts val="0"/>
                        </a:spcBef>
                        <a:spcAft>
                          <a:spcPts val="1000"/>
                        </a:spcAft>
                      </a:pPr>
                      <a:r>
                        <a:rPr lang="en-US" sz="1600" cap="none" spc="0">
                          <a:solidFill>
                            <a:schemeClr val="tx1"/>
                          </a:solidFill>
                          <a:effectLst/>
                          <a:latin typeface="Cambria" panose="02040503050406030204" pitchFamily="18" charset="0"/>
                          <a:ea typeface="MS Mincho" panose="02020609040205080304" pitchFamily="49" charset="-128"/>
                          <a:cs typeface="Arial" panose="020B0604020202020204" pitchFamily="34" charset="0"/>
                        </a:rPr>
                        <a:t>-0.0432</a:t>
                      </a:r>
                    </a:p>
                  </a:txBody>
                  <a:tcPr marL="86554" marR="97999" marT="24730" marB="185472">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pPr marL="0" marR="0">
                        <a:lnSpc>
                          <a:spcPct val="115000"/>
                        </a:lnSpc>
                        <a:spcBef>
                          <a:spcPts val="0"/>
                        </a:spcBef>
                        <a:spcAft>
                          <a:spcPts val="1000"/>
                        </a:spcAft>
                      </a:pPr>
                      <a:r>
                        <a:rPr lang="en-US" sz="1600" cap="none" spc="0">
                          <a:solidFill>
                            <a:schemeClr val="tx1"/>
                          </a:solidFill>
                          <a:effectLst/>
                          <a:latin typeface="Cambria" panose="02040503050406030204" pitchFamily="18" charset="0"/>
                          <a:ea typeface="MS Mincho" panose="02020609040205080304" pitchFamily="49" charset="-128"/>
                          <a:cs typeface="Arial" panose="020B0604020202020204" pitchFamily="34" charset="0"/>
                        </a:rPr>
                        <a:t>0.1723</a:t>
                      </a:r>
                    </a:p>
                  </a:txBody>
                  <a:tcPr marL="86554" marR="97999" marT="24730" marB="185472">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extLst>
                  <a:ext uri="{0D108BD9-81ED-4DB2-BD59-A6C34878D82A}">
                    <a16:rowId xmlns:a16="http://schemas.microsoft.com/office/drawing/2014/main" val="986491480"/>
                  </a:ext>
                </a:extLst>
              </a:tr>
              <a:tr h="499079">
                <a:tc>
                  <a:txBody>
                    <a:bodyPr/>
                    <a:lstStyle/>
                    <a:p>
                      <a:pPr marL="0" marR="0">
                        <a:lnSpc>
                          <a:spcPct val="115000"/>
                        </a:lnSpc>
                        <a:spcBef>
                          <a:spcPts val="0"/>
                        </a:spcBef>
                        <a:spcAft>
                          <a:spcPts val="1000"/>
                        </a:spcAft>
                      </a:pPr>
                      <a:r>
                        <a:rPr lang="en-US" sz="1600" b="1" cap="none" spc="0">
                          <a:solidFill>
                            <a:schemeClr val="tx1"/>
                          </a:solidFill>
                          <a:effectLst/>
                          <a:latin typeface="Cambria" panose="02040503050406030204" pitchFamily="18" charset="0"/>
                          <a:ea typeface="MS Mincho" panose="02020609040205080304" pitchFamily="49" charset="-128"/>
                          <a:cs typeface="Arial" panose="020B0604020202020204" pitchFamily="34" charset="0"/>
                        </a:rPr>
                        <a:t>SPSS</a:t>
                      </a:r>
                    </a:p>
                  </a:txBody>
                  <a:tcPr marL="86554" marR="97999" marT="24730" marB="185472">
                    <a:lnL w="12700" cap="flat" cmpd="sng" algn="ctr">
                      <a:solidFill>
                        <a:schemeClr val="tx1"/>
                      </a:solid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marL="0" marR="0">
                        <a:lnSpc>
                          <a:spcPct val="115000"/>
                        </a:lnSpc>
                        <a:spcBef>
                          <a:spcPts val="0"/>
                        </a:spcBef>
                        <a:spcAft>
                          <a:spcPts val="1000"/>
                        </a:spcAft>
                      </a:pPr>
                      <a:r>
                        <a:rPr lang="en-US" sz="1600" cap="none" spc="0">
                          <a:solidFill>
                            <a:schemeClr val="tx1"/>
                          </a:solidFill>
                          <a:effectLst/>
                          <a:latin typeface="Cambria" panose="02040503050406030204" pitchFamily="18" charset="0"/>
                          <a:ea typeface="MS Mincho" panose="02020609040205080304" pitchFamily="49" charset="-128"/>
                          <a:cs typeface="Arial" panose="020B0604020202020204" pitchFamily="34" charset="0"/>
                        </a:rPr>
                        <a:t>SGLT2</a:t>
                      </a:r>
                    </a:p>
                  </a:txBody>
                  <a:tcPr marL="86554" marR="97999" marT="24730" marB="185472">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marL="0" marR="0">
                        <a:lnSpc>
                          <a:spcPct val="115000"/>
                        </a:lnSpc>
                        <a:spcBef>
                          <a:spcPts val="0"/>
                        </a:spcBef>
                        <a:spcAft>
                          <a:spcPts val="1000"/>
                        </a:spcAft>
                      </a:pPr>
                      <a:r>
                        <a:rPr lang="en-US" sz="1600" cap="none" spc="0">
                          <a:solidFill>
                            <a:schemeClr val="tx1"/>
                          </a:solidFill>
                          <a:effectLst/>
                          <a:latin typeface="Cambria" panose="02040503050406030204" pitchFamily="18" charset="0"/>
                          <a:ea typeface="MS Mincho" panose="02020609040205080304" pitchFamily="49" charset="-128"/>
                          <a:cs typeface="Arial" panose="020B0604020202020204" pitchFamily="34" charset="0"/>
                        </a:rPr>
                        <a:t>0.0477</a:t>
                      </a:r>
                    </a:p>
                  </a:txBody>
                  <a:tcPr marL="86554" marR="97999" marT="24730" marB="185472">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marL="0" marR="0">
                        <a:lnSpc>
                          <a:spcPct val="115000"/>
                        </a:lnSpc>
                        <a:spcBef>
                          <a:spcPts val="0"/>
                        </a:spcBef>
                        <a:spcAft>
                          <a:spcPts val="1000"/>
                        </a:spcAft>
                      </a:pPr>
                      <a:r>
                        <a:rPr lang="en-US" sz="1600" cap="none" spc="0">
                          <a:solidFill>
                            <a:schemeClr val="tx1"/>
                          </a:solidFill>
                          <a:effectLst/>
                          <a:latin typeface="Cambria" panose="02040503050406030204" pitchFamily="18" charset="0"/>
                          <a:ea typeface="MS Mincho" panose="02020609040205080304" pitchFamily="49" charset="-128"/>
                          <a:cs typeface="Arial" panose="020B0604020202020204" pitchFamily="34" charset="0"/>
                        </a:rPr>
                        <a:t>0.9</a:t>
                      </a:r>
                    </a:p>
                  </a:txBody>
                  <a:tcPr marL="86554" marR="97999" marT="24730" marB="185472">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marL="0" marR="0">
                        <a:lnSpc>
                          <a:spcPct val="115000"/>
                        </a:lnSpc>
                        <a:spcBef>
                          <a:spcPts val="0"/>
                        </a:spcBef>
                        <a:spcAft>
                          <a:spcPts val="1000"/>
                        </a:spcAft>
                      </a:pPr>
                      <a:r>
                        <a:rPr lang="en-US" sz="1600" cap="none" spc="0">
                          <a:solidFill>
                            <a:schemeClr val="tx1"/>
                          </a:solidFill>
                          <a:effectLst/>
                          <a:latin typeface="Cambria" panose="02040503050406030204" pitchFamily="18" charset="0"/>
                          <a:ea typeface="MS Mincho" panose="02020609040205080304" pitchFamily="49" charset="-128"/>
                          <a:cs typeface="Arial" panose="020B0604020202020204" pitchFamily="34" charset="0"/>
                        </a:rPr>
                        <a:t>-0.0729</a:t>
                      </a:r>
                    </a:p>
                  </a:txBody>
                  <a:tcPr marL="86554" marR="97999" marT="24730" marB="185472">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marL="0" marR="0">
                        <a:lnSpc>
                          <a:spcPct val="115000"/>
                        </a:lnSpc>
                        <a:spcBef>
                          <a:spcPts val="0"/>
                        </a:spcBef>
                        <a:spcAft>
                          <a:spcPts val="1000"/>
                        </a:spcAft>
                      </a:pPr>
                      <a:r>
                        <a:rPr lang="en-US" sz="1600" cap="none" spc="0" dirty="0">
                          <a:solidFill>
                            <a:schemeClr val="tx1"/>
                          </a:solidFill>
                          <a:effectLst/>
                          <a:latin typeface="Cambria" panose="02040503050406030204" pitchFamily="18" charset="0"/>
                          <a:ea typeface="MS Mincho" panose="02020609040205080304" pitchFamily="49" charset="-128"/>
                          <a:cs typeface="Arial" panose="020B0604020202020204" pitchFamily="34" charset="0"/>
                        </a:rPr>
                        <a:t>0.1682</a:t>
                      </a:r>
                    </a:p>
                  </a:txBody>
                  <a:tcPr marL="86554" marR="97999" marT="24730" marB="185472">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extLst>
                  <a:ext uri="{0D108BD9-81ED-4DB2-BD59-A6C34878D82A}">
                    <a16:rowId xmlns:a16="http://schemas.microsoft.com/office/drawing/2014/main" val="3887709609"/>
                  </a:ext>
                </a:extLst>
              </a:tr>
            </a:tbl>
          </a:graphicData>
        </a:graphic>
      </p:graphicFrame>
    </p:spTree>
    <p:extLst>
      <p:ext uri="{BB962C8B-B14F-4D97-AF65-F5344CB8AC3E}">
        <p14:creationId xmlns:p14="http://schemas.microsoft.com/office/powerpoint/2010/main" val="26294478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One glowing light bulb in sea of unlit bulbs">
            <a:extLst>
              <a:ext uri="{FF2B5EF4-FFF2-40B4-BE49-F238E27FC236}">
                <a16:creationId xmlns:a16="http://schemas.microsoft.com/office/drawing/2014/main" id="{87D9D614-BB5B-A768-C5F9-4D7D3BB2A525}"/>
              </a:ext>
            </a:extLst>
          </p:cNvPr>
          <p:cNvPicPr>
            <a:picLocks noChangeAspect="1"/>
          </p:cNvPicPr>
          <p:nvPr/>
        </p:nvPicPr>
        <p:blipFill rotWithShape="1">
          <a:blip r:embed="rId2">
            <a:alphaModFix amt="50000"/>
          </a:blip>
          <a:srcRect t="22636" r="-1" b="2345"/>
          <a:stretch/>
        </p:blipFill>
        <p:spPr>
          <a:xfrm>
            <a:off x="20" y="10"/>
            <a:ext cx="12188930" cy="6857990"/>
          </a:xfrm>
          <a:prstGeom prst="rect">
            <a:avLst/>
          </a:prstGeom>
        </p:spPr>
      </p:pic>
      <p:sp>
        <p:nvSpPr>
          <p:cNvPr id="2" name="Title 1">
            <a:extLst>
              <a:ext uri="{FF2B5EF4-FFF2-40B4-BE49-F238E27FC236}">
                <a16:creationId xmlns:a16="http://schemas.microsoft.com/office/drawing/2014/main" id="{37F8F405-6894-531D-EC11-DFFA1EA582A8}"/>
              </a:ext>
            </a:extLst>
          </p:cNvPr>
          <p:cNvSpPr>
            <a:spLocks noGrp="1"/>
          </p:cNvSpPr>
          <p:nvPr>
            <p:ph type="title"/>
          </p:nvPr>
        </p:nvSpPr>
        <p:spPr>
          <a:xfrm>
            <a:off x="1524000" y="1122363"/>
            <a:ext cx="9144000" cy="3063240"/>
          </a:xfrm>
        </p:spPr>
        <p:txBody>
          <a:bodyPr vert="horz" lIns="91440" tIns="45720" rIns="91440" bIns="45720" rtlCol="0" anchor="b">
            <a:normAutofit/>
          </a:bodyPr>
          <a:lstStyle/>
          <a:p>
            <a:pPr algn="ctr"/>
            <a:r>
              <a:rPr lang="en-US" sz="6600">
                <a:solidFill>
                  <a:schemeClr val="bg1"/>
                </a:solidFill>
              </a:rPr>
              <a:t>Insights </a:t>
            </a:r>
          </a:p>
        </p:txBody>
      </p:sp>
      <p:sp>
        <p:nvSpPr>
          <p:cNvPr id="23"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2923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F8F405-6894-531D-EC11-DFFA1EA582A8}"/>
              </a:ext>
            </a:extLst>
          </p:cNvPr>
          <p:cNvSpPr>
            <a:spLocks noGrp="1"/>
          </p:cNvSpPr>
          <p:nvPr>
            <p:ph type="title"/>
          </p:nvPr>
        </p:nvSpPr>
        <p:spPr>
          <a:xfrm>
            <a:off x="761803" y="350196"/>
            <a:ext cx="4646904" cy="1624520"/>
          </a:xfrm>
        </p:spPr>
        <p:txBody>
          <a:bodyPr vert="horz" lIns="91440" tIns="45720" rIns="91440" bIns="45720" rtlCol="0" anchor="ctr">
            <a:normAutofit/>
          </a:bodyPr>
          <a:lstStyle/>
          <a:p>
            <a:r>
              <a:rPr lang="en-US" sz="4000" dirty="0"/>
              <a:t>Weight</a:t>
            </a:r>
          </a:p>
        </p:txBody>
      </p:sp>
      <p:sp>
        <p:nvSpPr>
          <p:cNvPr id="3" name="Text Placeholder 2">
            <a:extLst>
              <a:ext uri="{FF2B5EF4-FFF2-40B4-BE49-F238E27FC236}">
                <a16:creationId xmlns:a16="http://schemas.microsoft.com/office/drawing/2014/main" id="{88DA5FC2-337B-B093-9CA3-37B22711F50C}"/>
              </a:ext>
            </a:extLst>
          </p:cNvPr>
          <p:cNvSpPr>
            <a:spLocks noGrp="1"/>
          </p:cNvSpPr>
          <p:nvPr>
            <p:ph type="body" idx="1"/>
          </p:nvPr>
        </p:nvSpPr>
        <p:spPr>
          <a:xfrm>
            <a:off x="761802" y="2743200"/>
            <a:ext cx="4646905" cy="3613149"/>
          </a:xfrm>
        </p:spPr>
        <p:txBody>
          <a:bodyPr vert="horz" lIns="91440" tIns="45720" rIns="91440" bIns="45720" rtlCol="0" anchor="ctr">
            <a:normAutofit/>
          </a:bodyPr>
          <a:lstStyle/>
          <a:p>
            <a:pPr marL="0" marR="0" algn="just">
              <a:spcBef>
                <a:spcPts val="0"/>
              </a:spcBef>
              <a:spcAft>
                <a:spcPts val="1400"/>
              </a:spcAft>
            </a:pPr>
            <a:r>
              <a:rPr lang="en-US" sz="1400" dirty="0">
                <a:effectLst/>
              </a:rPr>
              <a:t>ANOVA Results: The ANOVA test for Weight showed a p-value of approximately 0.0583 when comparing GLP1-ins and SGLT2 groups, which is just above the conventional significance level of 0.05. This suggests a borderline significant difference in weight between these two groups.</a:t>
            </a:r>
          </a:p>
          <a:p>
            <a:pPr marL="0" marR="0" algn="just">
              <a:spcBef>
                <a:spcPts val="0"/>
              </a:spcBef>
              <a:spcAft>
                <a:spcPts val="1400"/>
              </a:spcAft>
            </a:pPr>
            <a:r>
              <a:rPr lang="en-US" sz="1400" dirty="0">
                <a:effectLst/>
              </a:rPr>
              <a:t>Post-Hoc Results: The Bonferroni post-hoc test did not show a significant difference between any pairs of groups.</a:t>
            </a:r>
          </a:p>
          <a:p>
            <a:pPr marL="0" marR="0" algn="just">
              <a:spcBef>
                <a:spcPts val="0"/>
              </a:spcBef>
              <a:spcAft>
                <a:spcPts val="1400"/>
              </a:spcAft>
            </a:pPr>
            <a:r>
              <a:rPr lang="en-US" sz="1400" dirty="0">
                <a:effectLst/>
              </a:rPr>
              <a:t>Interpretation: While there appears to be some difference in weight between GLP1-ins and SGLT2 groups, this difference is not statistically significant after adjusting for multiple comparisons. This could suggest that the effect size is small or that the sample size may not be large enough to detect a significant difference.</a:t>
            </a:r>
          </a:p>
          <a:p>
            <a:endParaRPr lang="en-US" sz="1400" dirty="0"/>
          </a:p>
        </p:txBody>
      </p:sp>
      <p:pic>
        <p:nvPicPr>
          <p:cNvPr id="5" name="Picture 4" descr="Kettlebells on the floor">
            <a:extLst>
              <a:ext uri="{FF2B5EF4-FFF2-40B4-BE49-F238E27FC236}">
                <a16:creationId xmlns:a16="http://schemas.microsoft.com/office/drawing/2014/main" id="{7CF84B66-9B60-ACF6-A976-59A8F748AD48}"/>
              </a:ext>
            </a:extLst>
          </p:cNvPr>
          <p:cNvPicPr>
            <a:picLocks noChangeAspect="1"/>
          </p:cNvPicPr>
          <p:nvPr/>
        </p:nvPicPr>
        <p:blipFill rotWithShape="1">
          <a:blip r:embed="rId2"/>
          <a:srcRect l="40601" r="-2" b="-2"/>
          <a:stretch/>
        </p:blipFill>
        <p:spPr>
          <a:xfrm>
            <a:off x="6096000" y="1"/>
            <a:ext cx="6102825" cy="6858000"/>
          </a:xfrm>
          <a:prstGeom prst="rect">
            <a:avLst/>
          </a:prstGeom>
        </p:spPr>
      </p:pic>
    </p:spTree>
    <p:extLst>
      <p:ext uri="{BB962C8B-B14F-4D97-AF65-F5344CB8AC3E}">
        <p14:creationId xmlns:p14="http://schemas.microsoft.com/office/powerpoint/2010/main" val="63828716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Close up of ruler">
            <a:extLst>
              <a:ext uri="{FF2B5EF4-FFF2-40B4-BE49-F238E27FC236}">
                <a16:creationId xmlns:a16="http://schemas.microsoft.com/office/drawing/2014/main" id="{8BDC4E0F-5CDA-3D2D-EBD0-402AEA4589B2}"/>
              </a:ext>
            </a:extLst>
          </p:cNvPr>
          <p:cNvPicPr>
            <a:picLocks noChangeAspect="1"/>
          </p:cNvPicPr>
          <p:nvPr/>
        </p:nvPicPr>
        <p:blipFill rotWithShape="1">
          <a:blip r:embed="rId2"/>
          <a:srcRect l="18799" r="21935" b="-1"/>
          <a:stretch/>
        </p:blipFill>
        <p:spPr>
          <a:xfrm>
            <a:off x="6103027" y="10"/>
            <a:ext cx="6088971" cy="6857990"/>
          </a:xfrm>
          <a:prstGeom prst="rect">
            <a:avLst/>
          </a:prstGeom>
        </p:spPr>
      </p:pic>
      <p:sp useBgFill="1">
        <p:nvSpPr>
          <p:cNvPr id="24" name="Rectangle 23">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6" name="Rectangle 25">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F8F405-6894-531D-EC11-DFFA1EA582A8}"/>
              </a:ext>
            </a:extLst>
          </p:cNvPr>
          <p:cNvSpPr>
            <a:spLocks noGrp="1"/>
          </p:cNvSpPr>
          <p:nvPr>
            <p:ph type="title"/>
          </p:nvPr>
        </p:nvSpPr>
        <p:spPr>
          <a:xfrm>
            <a:off x="761801" y="328512"/>
            <a:ext cx="4778387" cy="1628970"/>
          </a:xfrm>
        </p:spPr>
        <p:txBody>
          <a:bodyPr vert="horz" lIns="91440" tIns="45720" rIns="91440" bIns="45720" rtlCol="0" anchor="ctr">
            <a:normAutofit/>
          </a:bodyPr>
          <a:lstStyle/>
          <a:p>
            <a:r>
              <a:rPr lang="en-US" sz="4000" dirty="0"/>
              <a:t>Height</a:t>
            </a:r>
          </a:p>
        </p:txBody>
      </p:sp>
      <p:sp>
        <p:nvSpPr>
          <p:cNvPr id="7" name="TextBox 6">
            <a:extLst>
              <a:ext uri="{FF2B5EF4-FFF2-40B4-BE49-F238E27FC236}">
                <a16:creationId xmlns:a16="http://schemas.microsoft.com/office/drawing/2014/main" id="{33F4792E-89EA-EE4C-66C3-A498CC0D61BB}"/>
              </a:ext>
            </a:extLst>
          </p:cNvPr>
          <p:cNvSpPr txBox="1"/>
          <p:nvPr/>
        </p:nvSpPr>
        <p:spPr>
          <a:xfrm>
            <a:off x="761801" y="2884929"/>
            <a:ext cx="4659756" cy="3374137"/>
          </a:xfrm>
          <a:prstGeom prst="rect">
            <a:avLst/>
          </a:prstGeom>
        </p:spPr>
        <p:txBody>
          <a:bodyPr vert="horz" lIns="91440" tIns="45720" rIns="91440" bIns="45720" rtlCol="0" anchor="ctr">
            <a:normAutofit/>
          </a:bodyPr>
          <a:lstStyle/>
          <a:p>
            <a:pPr indent="-228600" algn="just">
              <a:lnSpc>
                <a:spcPct val="90000"/>
              </a:lnSpc>
              <a:spcAft>
                <a:spcPts val="600"/>
              </a:spcAft>
              <a:buFont typeface="Arial" panose="020B0604020202020204" pitchFamily="34" charset="0"/>
              <a:buChar char="•"/>
            </a:pPr>
            <a:r>
              <a:rPr lang="en-US" sz="1900" dirty="0"/>
              <a:t>ANOVA Results: The ANOVA test for Height did not show any significant differences between the groups.</a:t>
            </a:r>
          </a:p>
          <a:p>
            <a:pPr indent="-228600" algn="just">
              <a:lnSpc>
                <a:spcPct val="90000"/>
              </a:lnSpc>
              <a:spcAft>
                <a:spcPts val="600"/>
              </a:spcAft>
              <a:buFont typeface="Arial" panose="020B0604020202020204" pitchFamily="34" charset="0"/>
              <a:buChar char="•"/>
            </a:pPr>
            <a:r>
              <a:rPr lang="en-US" sz="1900" dirty="0"/>
              <a:t>Post-Hoc Results: Similarly, the Bonferroni post-hoc test did not indicate any significant differences between pairs of groups.</a:t>
            </a:r>
          </a:p>
          <a:p>
            <a:pPr indent="-228600" algn="just">
              <a:lnSpc>
                <a:spcPct val="90000"/>
              </a:lnSpc>
              <a:spcAft>
                <a:spcPts val="600"/>
              </a:spcAft>
              <a:buFont typeface="Arial" panose="020B0604020202020204" pitchFamily="34" charset="0"/>
              <a:buChar char="•"/>
            </a:pPr>
            <a:r>
              <a:rPr lang="en-US" sz="1900" dirty="0"/>
              <a:t>Interpretation: There are no significant differences in height between the GLP1-ins, SGLT2, and SPSS groups. This suggests that height is similar across all groups.</a:t>
            </a:r>
          </a:p>
        </p:txBody>
      </p:sp>
    </p:spTree>
    <p:extLst>
      <p:ext uri="{BB962C8B-B14F-4D97-AF65-F5344CB8AC3E}">
        <p14:creationId xmlns:p14="http://schemas.microsoft.com/office/powerpoint/2010/main" val="176743331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8F405-6894-531D-EC11-DFFA1EA582A8}"/>
              </a:ext>
            </a:extLst>
          </p:cNvPr>
          <p:cNvSpPr>
            <a:spLocks noGrp="1"/>
          </p:cNvSpPr>
          <p:nvPr>
            <p:ph type="title"/>
          </p:nvPr>
        </p:nvSpPr>
        <p:spPr>
          <a:xfrm>
            <a:off x="876692" y="701335"/>
            <a:ext cx="4192457" cy="537672"/>
          </a:xfrm>
        </p:spPr>
        <p:txBody>
          <a:bodyPr vert="horz" lIns="91440" tIns="45720" rIns="91440" bIns="45720" rtlCol="0" anchor="b">
            <a:normAutofit/>
          </a:bodyPr>
          <a:lstStyle/>
          <a:p>
            <a:r>
              <a:rPr lang="en-US" sz="3200" dirty="0"/>
              <a:t>Body mass index</a:t>
            </a:r>
          </a:p>
        </p:txBody>
      </p:sp>
      <p:sp>
        <p:nvSpPr>
          <p:cNvPr id="19" name="Text Placeholder 6">
            <a:extLst>
              <a:ext uri="{FF2B5EF4-FFF2-40B4-BE49-F238E27FC236}">
                <a16:creationId xmlns:a16="http://schemas.microsoft.com/office/drawing/2014/main" id="{C76A8EC3-AD8A-1377-0FF8-EA85D7540D1D}"/>
              </a:ext>
            </a:extLst>
          </p:cNvPr>
          <p:cNvSpPr>
            <a:spLocks noGrp="1"/>
          </p:cNvSpPr>
          <p:nvPr>
            <p:ph type="body" idx="1"/>
          </p:nvPr>
        </p:nvSpPr>
        <p:spPr>
          <a:xfrm>
            <a:off x="795287" y="1854464"/>
            <a:ext cx="4355265" cy="3447832"/>
          </a:xfrm>
        </p:spPr>
        <p:txBody>
          <a:bodyPr vert="horz" lIns="91440" tIns="45720" rIns="91440" bIns="45720" rtlCol="0" anchor="t">
            <a:normAutofit/>
          </a:bodyPr>
          <a:lstStyle/>
          <a:p>
            <a:pPr algn="just"/>
            <a:r>
              <a:rPr lang="en-US" sz="1700" dirty="0"/>
              <a:t>ANOVA Results: No significant differences in BMI were found between the groups according to the ANOVA test.</a:t>
            </a:r>
          </a:p>
          <a:p>
            <a:pPr algn="just"/>
            <a:r>
              <a:rPr lang="en-US" sz="1700" dirty="0"/>
              <a:t>Post-Hoc Results: The Bonferroni post-hoc test also did not show significant differences between any pairs of groups.</a:t>
            </a:r>
          </a:p>
          <a:p>
            <a:pPr algn="just"/>
            <a:r>
              <a:rPr lang="en-US" sz="1700" dirty="0"/>
              <a:t>Interpretation: BMI, which is a key indicator of body composition, is similar across the three groups. This suggests that the treatment groups do not differ significantly in terms of BMI.</a:t>
            </a:r>
          </a:p>
          <a:p>
            <a:endParaRPr lang="en-US" sz="1700" dirty="0"/>
          </a:p>
        </p:txBody>
      </p:sp>
      <p:pic>
        <p:nvPicPr>
          <p:cNvPr id="18" name="Picture 17" descr="The radiologic figure of a skeleton">
            <a:extLst>
              <a:ext uri="{FF2B5EF4-FFF2-40B4-BE49-F238E27FC236}">
                <a16:creationId xmlns:a16="http://schemas.microsoft.com/office/drawing/2014/main" id="{F109B3DC-129F-4F69-67F8-6CE77B720B2C}"/>
              </a:ext>
            </a:extLst>
          </p:cNvPr>
          <p:cNvPicPr>
            <a:picLocks noChangeAspect="1"/>
          </p:cNvPicPr>
          <p:nvPr/>
        </p:nvPicPr>
        <p:blipFill rotWithShape="1">
          <a:blip r:embed="rId2"/>
          <a:srcRect l="41111" r="-1" b="-1"/>
          <a:stretch/>
        </p:blipFill>
        <p:spPr>
          <a:xfrm>
            <a:off x="6096000" y="10"/>
            <a:ext cx="6095999" cy="6857990"/>
          </a:xfrm>
          <a:prstGeom prst="rect">
            <a:avLst/>
          </a:prstGeom>
        </p:spPr>
      </p:pic>
      <p:sp>
        <p:nvSpPr>
          <p:cNvPr id="24" name="Rectangle 23">
            <a:extLst>
              <a:ext uri="{FF2B5EF4-FFF2-40B4-BE49-F238E27FC236}">
                <a16:creationId xmlns:a16="http://schemas.microsoft.com/office/drawing/2014/main" id="{AE3A741D-C19B-960A-5803-1C58871478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369424" y="3028872"/>
            <a:ext cx="1559464" cy="6106313"/>
          </a:xfrm>
          <a:prstGeom prst="rect">
            <a:avLst/>
          </a:prstGeom>
          <a:gradFill>
            <a:gsLst>
              <a:gs pos="0">
                <a:schemeClr val="accent5">
                  <a:alpha val="77000"/>
                </a:schemeClr>
              </a:gs>
              <a:gs pos="57000">
                <a:schemeClr val="accent5">
                  <a:lumMod val="60000"/>
                  <a:lumOff val="40000"/>
                  <a:alpha val="0"/>
                </a:schemeClr>
              </a:gs>
            </a:gsLst>
            <a:lin ang="11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C3A50E9-9119-7BC3-083B-2D84CCC78E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15441" y="-3760"/>
            <a:ext cx="2176557" cy="6857999"/>
          </a:xfrm>
          <a:prstGeom prst="rect">
            <a:avLst/>
          </a:prstGeom>
          <a:gradFill flip="none" rotWithShape="1">
            <a:gsLst>
              <a:gs pos="0">
                <a:schemeClr val="accent2"/>
              </a:gs>
              <a:gs pos="40000">
                <a:schemeClr val="accent2">
                  <a:alpha val="0"/>
                </a:schemeClr>
              </a:gs>
            </a:gsLst>
            <a:lin ang="11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C39DE25-0E4E-0AA7-0932-1D78C2372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096000" y="5502302"/>
            <a:ext cx="6106314" cy="1359456"/>
          </a:xfrm>
          <a:prstGeom prst="rect">
            <a:avLst/>
          </a:prstGeom>
          <a:gradFill flip="none" rotWithShape="1">
            <a:gsLst>
              <a:gs pos="0">
                <a:schemeClr val="accent2">
                  <a:alpha val="89000"/>
                </a:schemeClr>
              </a:gs>
              <a:gs pos="38000">
                <a:schemeClr val="accent5">
                  <a:lumMod val="60000"/>
                  <a:lumOff val="40000"/>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30" name="Rectangle 29">
            <a:extLst>
              <a:ext uri="{FF2B5EF4-FFF2-40B4-BE49-F238E27FC236}">
                <a16:creationId xmlns:a16="http://schemas.microsoft.com/office/drawing/2014/main" id="{8D6EA299-0840-6DEA-E670-C49AEBC87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026892" y="2939627"/>
            <a:ext cx="3162908" cy="3914612"/>
          </a:xfrm>
          <a:prstGeom prst="rect">
            <a:avLst/>
          </a:prstGeom>
          <a:gradFill flip="none" rotWithShape="1">
            <a:gsLst>
              <a:gs pos="0">
                <a:schemeClr val="accent5">
                  <a:lumMod val="60000"/>
                  <a:lumOff val="40000"/>
                </a:schemeClr>
              </a:gs>
              <a:gs pos="51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Tree>
    <p:extLst>
      <p:ext uri="{BB962C8B-B14F-4D97-AF65-F5344CB8AC3E}">
        <p14:creationId xmlns:p14="http://schemas.microsoft.com/office/powerpoint/2010/main" val="38362443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xEl>
                                              <p:pRg st="1" end="1"/>
                                            </p:txEl>
                                          </p:spTgt>
                                        </p:tgtEl>
                                        <p:attrNameLst>
                                          <p:attrName>style.visibility</p:attrName>
                                        </p:attrNameLst>
                                      </p:cBhvr>
                                      <p:to>
                                        <p:strVal val="visible"/>
                                      </p:to>
                                    </p:set>
                                    <p:animEffect transition="in" filter="fade">
                                      <p:cBhvr>
                                        <p:cTn id="12" dur="500"/>
                                        <p:tgtEl>
                                          <p:spTgt spid="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xEl>
                                              <p:pRg st="2" end="2"/>
                                            </p:txEl>
                                          </p:spTgt>
                                        </p:tgtEl>
                                        <p:attrNameLst>
                                          <p:attrName>style.visibility</p:attrName>
                                        </p:attrNameLst>
                                      </p:cBhvr>
                                      <p:to>
                                        <p:strVal val="visible"/>
                                      </p:to>
                                    </p:set>
                                    <p:animEffect transition="in" filter="fade">
                                      <p:cBhvr>
                                        <p:cTn id="17"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8F405-6894-531D-EC11-DFFA1EA582A8}"/>
              </a:ext>
            </a:extLst>
          </p:cNvPr>
          <p:cNvSpPr>
            <a:spLocks noGrp="1"/>
          </p:cNvSpPr>
          <p:nvPr>
            <p:ph type="title"/>
          </p:nvPr>
        </p:nvSpPr>
        <p:spPr>
          <a:xfrm>
            <a:off x="5868557" y="1138036"/>
            <a:ext cx="5444382" cy="1402470"/>
          </a:xfrm>
        </p:spPr>
        <p:txBody>
          <a:bodyPr vert="horz" lIns="91440" tIns="45720" rIns="91440" bIns="45720" rtlCol="0" anchor="t">
            <a:normAutofit/>
          </a:bodyPr>
          <a:lstStyle/>
          <a:p>
            <a:r>
              <a:rPr lang="en-US" sz="3200" dirty="0"/>
              <a:t>Metformin</a:t>
            </a:r>
          </a:p>
        </p:txBody>
      </p:sp>
      <p:pic>
        <p:nvPicPr>
          <p:cNvPr id="7" name="Picture 6" descr="A close-up of a group of x-rays&#10;&#10;Description automatically generated">
            <a:extLst>
              <a:ext uri="{FF2B5EF4-FFF2-40B4-BE49-F238E27FC236}">
                <a16:creationId xmlns:a16="http://schemas.microsoft.com/office/drawing/2014/main" id="{EA4F8D91-DAC8-E125-7D63-BA9321E00E39}"/>
              </a:ext>
            </a:extLst>
          </p:cNvPr>
          <p:cNvPicPr>
            <a:picLocks noChangeAspect="1"/>
          </p:cNvPicPr>
          <p:nvPr/>
        </p:nvPicPr>
        <p:blipFill rotWithShape="1">
          <a:blip r:embed="rId2"/>
          <a:srcRect l="26080" r="31670"/>
          <a:stretch/>
        </p:blipFill>
        <p:spPr>
          <a:xfrm>
            <a:off x="-1" y="10"/>
            <a:ext cx="5151179" cy="6857990"/>
          </a:xfrm>
          <a:prstGeom prst="rect">
            <a:avLst/>
          </a:prstGeom>
        </p:spPr>
      </p:pic>
      <p:cxnSp>
        <p:nvCxnSpPr>
          <p:cNvPr id="16" name="Straight Connector 15">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F2BEA71B-DB01-C08C-45A4-48335C3B2D79}"/>
              </a:ext>
            </a:extLst>
          </p:cNvPr>
          <p:cNvSpPr>
            <a:spLocks noGrp="1"/>
          </p:cNvSpPr>
          <p:nvPr>
            <p:ph type="body" idx="1"/>
          </p:nvPr>
        </p:nvSpPr>
        <p:spPr>
          <a:xfrm>
            <a:off x="5868557" y="2551176"/>
            <a:ext cx="5444382" cy="3591207"/>
          </a:xfrm>
        </p:spPr>
        <p:txBody>
          <a:bodyPr vert="horz" lIns="91440" tIns="45720" rIns="91440" bIns="45720" rtlCol="0">
            <a:normAutofit/>
          </a:bodyPr>
          <a:lstStyle/>
          <a:p>
            <a:pPr algn="just"/>
            <a:r>
              <a:rPr lang="en-US" sz="1900" dirty="0"/>
              <a:t>ANOVA Results: The ANOVA test for Metformin levels showed no significant differences between the groups.</a:t>
            </a:r>
          </a:p>
          <a:p>
            <a:pPr algn="just"/>
            <a:r>
              <a:rPr lang="en-US" sz="1900" dirty="0"/>
              <a:t>Post-Hoc Results: The post-hoc tests corroborated these findings, showing no significant differences between pairs of groups.</a:t>
            </a:r>
          </a:p>
          <a:p>
            <a:pPr algn="just"/>
            <a:r>
              <a:rPr lang="en-US" sz="1900" dirty="0"/>
              <a:t>Interpretation: The use of Metformin is consistent across the groups, indicating no significant differences in Metformin treatment between GLP1-ins, SGLT2, and SPSS groups.</a:t>
            </a:r>
          </a:p>
          <a:p>
            <a:endParaRPr lang="en-US" sz="1900" dirty="0"/>
          </a:p>
        </p:txBody>
      </p:sp>
    </p:spTree>
    <p:extLst>
      <p:ext uri="{BB962C8B-B14F-4D97-AF65-F5344CB8AC3E}">
        <p14:creationId xmlns:p14="http://schemas.microsoft.com/office/powerpoint/2010/main" val="406658053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8F405-6894-531D-EC11-DFFA1EA582A8}"/>
              </a:ext>
            </a:extLst>
          </p:cNvPr>
          <p:cNvSpPr>
            <a:spLocks noGrp="1"/>
          </p:cNvSpPr>
          <p:nvPr>
            <p:ph type="title"/>
          </p:nvPr>
        </p:nvSpPr>
        <p:spPr>
          <a:xfrm>
            <a:off x="7028064" y="876692"/>
            <a:ext cx="3474219" cy="457772"/>
          </a:xfrm>
        </p:spPr>
        <p:txBody>
          <a:bodyPr vert="horz" lIns="91440" tIns="45720" rIns="91440" bIns="45720" rtlCol="0" anchor="b">
            <a:normAutofit fontScale="90000"/>
          </a:bodyPr>
          <a:lstStyle/>
          <a:p>
            <a:r>
              <a:rPr lang="en-US" sz="3200" dirty="0"/>
              <a:t>Hemoglobin A1C</a:t>
            </a:r>
          </a:p>
        </p:txBody>
      </p:sp>
      <p:pic>
        <p:nvPicPr>
          <p:cNvPr id="17" name="Picture 16" descr="Microscopic view of cells">
            <a:extLst>
              <a:ext uri="{FF2B5EF4-FFF2-40B4-BE49-F238E27FC236}">
                <a16:creationId xmlns:a16="http://schemas.microsoft.com/office/drawing/2014/main" id="{16B502B0-801C-8F64-3A51-7CA48058CBA3}"/>
              </a:ext>
            </a:extLst>
          </p:cNvPr>
          <p:cNvPicPr>
            <a:picLocks noChangeAspect="1"/>
          </p:cNvPicPr>
          <p:nvPr/>
        </p:nvPicPr>
        <p:blipFill rotWithShape="1">
          <a:blip r:embed="rId2"/>
          <a:srcRect l="25928" r="14738" b="-1"/>
          <a:stretch/>
        </p:blipFill>
        <p:spPr>
          <a:xfrm>
            <a:off x="20" y="10"/>
            <a:ext cx="6095980" cy="6857990"/>
          </a:xfrm>
          <a:prstGeom prst="rect">
            <a:avLst/>
          </a:prstGeom>
        </p:spPr>
      </p:pic>
      <p:grpSp>
        <p:nvGrpSpPr>
          <p:cNvPr id="30" name="Group 29">
            <a:extLst>
              <a:ext uri="{FF2B5EF4-FFF2-40B4-BE49-F238E27FC236}">
                <a16:creationId xmlns:a16="http://schemas.microsoft.com/office/drawing/2014/main" id="{5EFBDE31-BB3E-6CFC-23CD-B5976DA38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3362" cy="6858000"/>
            <a:chOff x="12068638" y="0"/>
            <a:chExt cx="123362" cy="6858000"/>
          </a:xfrm>
        </p:grpSpPr>
        <p:sp>
          <p:nvSpPr>
            <p:cNvPr id="25" name="Rectangle 24">
              <a:extLst>
                <a:ext uri="{FF2B5EF4-FFF2-40B4-BE49-F238E27FC236}">
                  <a16:creationId xmlns:a16="http://schemas.microsoft.com/office/drawing/2014/main" id="{180A60EC-72BB-121F-556A-E2837FD99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91A2FAE-D41C-FF5D-B0A0-7808248ED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4139706"/>
              <a:ext cx="123362" cy="2718294"/>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 Placeholder 4">
            <a:extLst>
              <a:ext uri="{FF2B5EF4-FFF2-40B4-BE49-F238E27FC236}">
                <a16:creationId xmlns:a16="http://schemas.microsoft.com/office/drawing/2014/main" id="{128B01B4-73AB-C629-15D8-330BCE514BCE}"/>
              </a:ext>
            </a:extLst>
          </p:cNvPr>
          <p:cNvSpPr>
            <a:spLocks noGrp="1"/>
          </p:cNvSpPr>
          <p:nvPr>
            <p:ph type="body" idx="1"/>
          </p:nvPr>
        </p:nvSpPr>
        <p:spPr>
          <a:xfrm>
            <a:off x="6868266" y="1610198"/>
            <a:ext cx="4491820" cy="3447832"/>
          </a:xfrm>
        </p:spPr>
        <p:txBody>
          <a:bodyPr vert="horz" lIns="91440" tIns="45720" rIns="91440" bIns="45720" rtlCol="0" anchor="t">
            <a:normAutofit/>
          </a:bodyPr>
          <a:lstStyle/>
          <a:p>
            <a:pPr marL="0" marR="0" algn="just">
              <a:spcBef>
                <a:spcPts val="0"/>
              </a:spcBef>
              <a:spcAft>
                <a:spcPts val="1400"/>
              </a:spcAft>
            </a:pPr>
            <a:r>
              <a:rPr lang="en-US" sz="1700" dirty="0">
                <a:effectLst/>
              </a:rPr>
              <a:t>ANOVA Results: HbA1c levels did not differ significantly between the groups based on the ANOVA test.</a:t>
            </a:r>
          </a:p>
          <a:p>
            <a:pPr marL="0" marR="0" algn="just">
              <a:spcBef>
                <a:spcPts val="0"/>
              </a:spcBef>
              <a:spcAft>
                <a:spcPts val="1400"/>
              </a:spcAft>
            </a:pPr>
            <a:r>
              <a:rPr lang="en-US" sz="1700" dirty="0">
                <a:effectLst/>
              </a:rPr>
              <a:t>Post-Hoc Results: The Bonferroni test showed no significant differences between any of the groups.</a:t>
            </a:r>
          </a:p>
          <a:p>
            <a:pPr marL="0" marR="0" algn="just">
              <a:spcBef>
                <a:spcPts val="0"/>
              </a:spcBef>
              <a:spcAft>
                <a:spcPts val="1400"/>
              </a:spcAft>
            </a:pPr>
            <a:r>
              <a:rPr lang="en-US" sz="1700" dirty="0">
                <a:effectLst/>
              </a:rPr>
              <a:t>Interpretation: HbA1c, a measure of long-term blood glucose control, is comparable across the groups. This suggests that the different treatments do not have a significant differential impact on HbA1c levels.</a:t>
            </a:r>
          </a:p>
          <a:p>
            <a:endParaRPr lang="en-US" sz="1700" dirty="0"/>
          </a:p>
        </p:txBody>
      </p:sp>
    </p:spTree>
    <p:extLst>
      <p:ext uri="{BB962C8B-B14F-4D97-AF65-F5344CB8AC3E}">
        <p14:creationId xmlns:p14="http://schemas.microsoft.com/office/powerpoint/2010/main" val="369846354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fade">
                                      <p:cBhvr>
                                        <p:cTn id="12" dur="50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animEffect transition="in" filter="fade">
                                      <p:cBhvr>
                                        <p:cTn id="17" dur="5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8F405-6894-531D-EC11-DFFA1EA582A8}"/>
              </a:ext>
            </a:extLst>
          </p:cNvPr>
          <p:cNvSpPr>
            <a:spLocks noGrp="1"/>
          </p:cNvSpPr>
          <p:nvPr>
            <p:ph type="title"/>
          </p:nvPr>
        </p:nvSpPr>
        <p:spPr>
          <a:xfrm>
            <a:off x="5868557" y="1138036"/>
            <a:ext cx="5444382" cy="1402470"/>
          </a:xfrm>
        </p:spPr>
        <p:txBody>
          <a:bodyPr vert="horz" lIns="91440" tIns="45720" rIns="91440" bIns="45720" rtlCol="0" anchor="t">
            <a:normAutofit/>
          </a:bodyPr>
          <a:lstStyle/>
          <a:p>
            <a:r>
              <a:rPr lang="en-US" sz="3200" dirty="0"/>
              <a:t>GFR (Glomerular Filtration Rate)</a:t>
            </a:r>
          </a:p>
        </p:txBody>
      </p:sp>
      <p:pic>
        <p:nvPicPr>
          <p:cNvPr id="7" name="Picture 6" descr="Microscopic view of cells">
            <a:extLst>
              <a:ext uri="{FF2B5EF4-FFF2-40B4-BE49-F238E27FC236}">
                <a16:creationId xmlns:a16="http://schemas.microsoft.com/office/drawing/2014/main" id="{DCEE4E07-C2D2-CAE5-0C9F-CAD21CA9C1A5}"/>
              </a:ext>
            </a:extLst>
          </p:cNvPr>
          <p:cNvPicPr>
            <a:picLocks noChangeAspect="1"/>
          </p:cNvPicPr>
          <p:nvPr/>
        </p:nvPicPr>
        <p:blipFill rotWithShape="1">
          <a:blip r:embed="rId2"/>
          <a:srcRect l="19169" r="24497"/>
          <a:stretch/>
        </p:blipFill>
        <p:spPr>
          <a:xfrm>
            <a:off x="-1" y="10"/>
            <a:ext cx="5151179" cy="6857990"/>
          </a:xfrm>
          <a:prstGeom prst="rect">
            <a:avLst/>
          </a:prstGeom>
        </p:spPr>
      </p:pic>
      <p:cxnSp>
        <p:nvCxnSpPr>
          <p:cNvPr id="24" name="Straight Connector 23">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83E51DE8-C27A-CD5B-100A-697A6F822758}"/>
              </a:ext>
            </a:extLst>
          </p:cNvPr>
          <p:cNvSpPr>
            <a:spLocks noGrp="1"/>
          </p:cNvSpPr>
          <p:nvPr>
            <p:ph type="body" idx="1"/>
          </p:nvPr>
        </p:nvSpPr>
        <p:spPr>
          <a:xfrm>
            <a:off x="5868557" y="2551176"/>
            <a:ext cx="5444382" cy="3591207"/>
          </a:xfrm>
        </p:spPr>
        <p:txBody>
          <a:bodyPr vert="horz" lIns="91440" tIns="45720" rIns="91440" bIns="45720" rtlCol="0">
            <a:normAutofit/>
          </a:bodyPr>
          <a:lstStyle/>
          <a:p>
            <a:pPr algn="just"/>
            <a:r>
              <a:rPr lang="en-US" sz="2000" dirty="0"/>
              <a:t>ANOVA Results: The ANOVA test for GFR did not show significant differences between the groups.</a:t>
            </a:r>
          </a:p>
          <a:p>
            <a:pPr algn="just"/>
            <a:r>
              <a:rPr lang="en-US" sz="2000" dirty="0"/>
              <a:t>Post-Hoc Results: The post-hoc tests also did not indicate any significant differences between the groups.</a:t>
            </a:r>
          </a:p>
          <a:p>
            <a:pPr algn="just"/>
            <a:r>
              <a:rPr lang="en-US" sz="2000" dirty="0"/>
              <a:t>Interpretation: GFR, an indicator of kidney function, is similar across all treatment groups. This indicates no significant differential impact of the treatments on kidney function as measured by GFR.</a:t>
            </a:r>
          </a:p>
          <a:p>
            <a:endParaRPr lang="en-US" sz="2000" dirty="0"/>
          </a:p>
        </p:txBody>
      </p:sp>
    </p:spTree>
    <p:extLst>
      <p:ext uri="{BB962C8B-B14F-4D97-AF65-F5344CB8AC3E}">
        <p14:creationId xmlns:p14="http://schemas.microsoft.com/office/powerpoint/2010/main" val="12189611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A3F5EB-D59A-62E4-8A1D-4333602EF7C0}"/>
              </a:ext>
            </a:extLst>
          </p:cNvPr>
          <p:cNvSpPr>
            <a:spLocks noGrp="1"/>
          </p:cNvSpPr>
          <p:nvPr>
            <p:ph type="title"/>
          </p:nvPr>
        </p:nvSpPr>
        <p:spPr>
          <a:xfrm>
            <a:off x="761803" y="350196"/>
            <a:ext cx="4646904" cy="1624520"/>
          </a:xfrm>
        </p:spPr>
        <p:txBody>
          <a:bodyPr vert="horz" lIns="91440" tIns="45720" rIns="91440" bIns="45720" rtlCol="0" anchor="ctr">
            <a:normAutofit/>
          </a:bodyPr>
          <a:lstStyle/>
          <a:p>
            <a:r>
              <a:rPr lang="en-US" sz="4000" dirty="0"/>
              <a:t>Importance of Biostatistics</a:t>
            </a:r>
          </a:p>
        </p:txBody>
      </p:sp>
      <p:sp>
        <p:nvSpPr>
          <p:cNvPr id="3" name="Text Placeholder 2">
            <a:extLst>
              <a:ext uri="{FF2B5EF4-FFF2-40B4-BE49-F238E27FC236}">
                <a16:creationId xmlns:a16="http://schemas.microsoft.com/office/drawing/2014/main" id="{06E7C1B0-B8DD-9B36-34A8-D1059BA36854}"/>
              </a:ext>
            </a:extLst>
          </p:cNvPr>
          <p:cNvSpPr>
            <a:spLocks noGrp="1"/>
          </p:cNvSpPr>
          <p:nvPr>
            <p:ph type="body" idx="1"/>
          </p:nvPr>
        </p:nvSpPr>
        <p:spPr>
          <a:xfrm>
            <a:off x="761802" y="2743200"/>
            <a:ext cx="4646905" cy="3613149"/>
          </a:xfrm>
        </p:spPr>
        <p:txBody>
          <a:bodyPr vert="horz" lIns="91440" tIns="45720" rIns="91440" bIns="45720" rtlCol="0" anchor="ctr">
            <a:normAutofit/>
          </a:bodyPr>
          <a:lstStyle/>
          <a:p>
            <a:r>
              <a:rPr lang="en-US" sz="2000" dirty="0"/>
              <a:t>Biostatistics is essential for designing biological experiments, analyzing data, and interpreting results.</a:t>
            </a:r>
          </a:p>
        </p:txBody>
      </p:sp>
      <p:pic>
        <p:nvPicPr>
          <p:cNvPr id="5" name="Picture 4" descr="Pipetting sample in test tube">
            <a:extLst>
              <a:ext uri="{FF2B5EF4-FFF2-40B4-BE49-F238E27FC236}">
                <a16:creationId xmlns:a16="http://schemas.microsoft.com/office/drawing/2014/main" id="{A3E3E78B-78E1-3AA5-E579-1BACA9A9326C}"/>
              </a:ext>
            </a:extLst>
          </p:cNvPr>
          <p:cNvPicPr>
            <a:picLocks noChangeAspect="1"/>
          </p:cNvPicPr>
          <p:nvPr/>
        </p:nvPicPr>
        <p:blipFill rotWithShape="1">
          <a:blip r:embed="rId2"/>
          <a:srcRect l="18589" r="22011" b="-2"/>
          <a:stretch/>
        </p:blipFill>
        <p:spPr>
          <a:xfrm>
            <a:off x="6096000" y="1"/>
            <a:ext cx="6102825" cy="6858000"/>
          </a:xfrm>
          <a:prstGeom prst="rect">
            <a:avLst/>
          </a:prstGeom>
        </p:spPr>
      </p:pic>
    </p:spTree>
    <p:extLst>
      <p:ext uri="{BB962C8B-B14F-4D97-AF65-F5344CB8AC3E}">
        <p14:creationId xmlns:p14="http://schemas.microsoft.com/office/powerpoint/2010/main" val="388953733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tint">
            <a:extLst>
              <a:ext uri="{FF2B5EF4-FFF2-40B4-BE49-F238E27FC236}">
                <a16:creationId xmlns:a16="http://schemas.microsoft.com/office/drawing/2014/main" id="{D380959B-464C-9ED8-C9EB-AB6FC997C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25448" y="8300"/>
            <a:ext cx="10966551" cy="68497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9" name="Rectangle 28">
            <a:extLst>
              <a:ext uri="{FF2B5EF4-FFF2-40B4-BE49-F238E27FC236}">
                <a16:creationId xmlns:a16="http://schemas.microsoft.com/office/drawing/2014/main" id="{06B83858-ED7D-57B6-6CAA-83168807C4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16415" cy="6858000"/>
          </a:xfrm>
          <a:prstGeom prst="rect">
            <a:avLst/>
          </a:prstGeom>
          <a:ln>
            <a:noFill/>
          </a:ln>
          <a:effectLst>
            <a:outerShdw blurRad="317500" dist="127000" dir="2400000" sx="95000" sy="95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F8F405-6894-531D-EC11-DFFA1EA582A8}"/>
              </a:ext>
            </a:extLst>
          </p:cNvPr>
          <p:cNvSpPr>
            <a:spLocks noGrp="1"/>
          </p:cNvSpPr>
          <p:nvPr>
            <p:ph type="title"/>
          </p:nvPr>
        </p:nvSpPr>
        <p:spPr>
          <a:xfrm>
            <a:off x="6106390" y="759126"/>
            <a:ext cx="4596245" cy="1711119"/>
          </a:xfrm>
        </p:spPr>
        <p:txBody>
          <a:bodyPr vert="horz" lIns="91440" tIns="45720" rIns="91440" bIns="45720" rtlCol="0" anchor="ctr">
            <a:normAutofit/>
          </a:bodyPr>
          <a:lstStyle/>
          <a:p>
            <a:r>
              <a:rPr lang="en-US" sz="4000" kern="1200" dirty="0">
                <a:solidFill>
                  <a:schemeClr val="tx1"/>
                </a:solidFill>
                <a:latin typeface="+mj-lt"/>
                <a:ea typeface="+mj-ea"/>
                <a:cs typeface="+mj-cs"/>
              </a:rPr>
              <a:t>Creatinine</a:t>
            </a:r>
          </a:p>
        </p:txBody>
      </p:sp>
      <p:sp>
        <p:nvSpPr>
          <p:cNvPr id="30" name="Rectangle 29">
            <a:extLst>
              <a:ext uri="{FF2B5EF4-FFF2-40B4-BE49-F238E27FC236}">
                <a16:creationId xmlns:a16="http://schemas.microsoft.com/office/drawing/2014/main" id="{FF97FFD4-A8B9-3D4D-1623-7BE467E46A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10200" cy="6858000"/>
          </a:xfrm>
          <a:prstGeom prst="rect">
            <a:avLst/>
          </a:prstGeom>
          <a:solidFill>
            <a:srgbClr val="FFFFFF"/>
          </a:solidFill>
          <a:ln>
            <a:noFill/>
          </a:ln>
          <a:effectLst>
            <a:outerShdw blurRad="190500" dist="139700" dir="300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descr="Flask">
            <a:extLst>
              <a:ext uri="{FF2B5EF4-FFF2-40B4-BE49-F238E27FC236}">
                <a16:creationId xmlns:a16="http://schemas.microsoft.com/office/drawing/2014/main" id="{882F8BB1-55F8-E119-7E87-9BA5D9AFEE9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8873" y="1510026"/>
            <a:ext cx="3872455" cy="3872455"/>
          </a:xfrm>
          <a:prstGeom prst="rect">
            <a:avLst/>
          </a:prstGeom>
        </p:spPr>
      </p:pic>
      <p:sp>
        <p:nvSpPr>
          <p:cNvPr id="15" name="Text Placeholder 4">
            <a:extLst>
              <a:ext uri="{FF2B5EF4-FFF2-40B4-BE49-F238E27FC236}">
                <a16:creationId xmlns:a16="http://schemas.microsoft.com/office/drawing/2014/main" id="{1C6741CC-BE01-9881-FDAA-89A090009CBE}"/>
              </a:ext>
            </a:extLst>
          </p:cNvPr>
          <p:cNvSpPr>
            <a:spLocks noGrp="1"/>
          </p:cNvSpPr>
          <p:nvPr>
            <p:ph type="body" idx="1"/>
          </p:nvPr>
        </p:nvSpPr>
        <p:spPr>
          <a:xfrm>
            <a:off x="6106390" y="2470244"/>
            <a:ext cx="4596245" cy="3769836"/>
          </a:xfrm>
        </p:spPr>
        <p:txBody>
          <a:bodyPr vert="horz" lIns="91440" tIns="45720" rIns="91440" bIns="45720" rtlCol="0" anchor="ctr">
            <a:normAutofit/>
          </a:bodyPr>
          <a:lstStyle/>
          <a:p>
            <a:pPr algn="just"/>
            <a:r>
              <a:rPr lang="en-US" sz="1700" dirty="0"/>
              <a:t>ANOVA Results: There were no significant differences in creatinine levels between the groups according to the ANOVA test.</a:t>
            </a:r>
          </a:p>
          <a:p>
            <a:pPr algn="just"/>
            <a:r>
              <a:rPr lang="en-US" sz="1700" dirty="0"/>
              <a:t>Post-Hoc Results: The Bonferroni post-hoc test confirmed that there are no significant differences between any pairs of groups.</a:t>
            </a:r>
          </a:p>
          <a:p>
            <a:pPr algn="just"/>
            <a:r>
              <a:rPr lang="en-US" sz="1700" dirty="0"/>
              <a:t>Interpretation: Creatinine levels, another indicator of kidney function, do not differ significantly across the groups, reinforcing the finding that kidney function is not differentially affected by the treatments.</a:t>
            </a:r>
          </a:p>
          <a:p>
            <a:endParaRPr lang="en-US" sz="1700" dirty="0"/>
          </a:p>
        </p:txBody>
      </p:sp>
    </p:spTree>
    <p:extLst>
      <p:ext uri="{BB962C8B-B14F-4D97-AF65-F5344CB8AC3E}">
        <p14:creationId xmlns:p14="http://schemas.microsoft.com/office/powerpoint/2010/main" val="322810192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fade">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fade">
                                      <p:cBhvr>
                                        <p:cTn id="17"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F8F405-6894-531D-EC11-DFFA1EA582A8}"/>
              </a:ext>
            </a:extLst>
          </p:cNvPr>
          <p:cNvSpPr>
            <a:spLocks noGrp="1"/>
          </p:cNvSpPr>
          <p:nvPr>
            <p:ph type="title"/>
          </p:nvPr>
        </p:nvSpPr>
        <p:spPr>
          <a:xfrm>
            <a:off x="838201" y="365125"/>
            <a:ext cx="5251316" cy="1807305"/>
          </a:xfrm>
        </p:spPr>
        <p:txBody>
          <a:bodyPr vert="horz" lIns="91440" tIns="45720" rIns="91440" bIns="45720" rtlCol="0" anchor="ctr">
            <a:normAutofit/>
          </a:bodyPr>
          <a:lstStyle/>
          <a:p>
            <a:r>
              <a:rPr lang="en-US" dirty="0"/>
              <a:t>Conclusion</a:t>
            </a:r>
          </a:p>
        </p:txBody>
      </p:sp>
      <p:sp>
        <p:nvSpPr>
          <p:cNvPr id="7" name="Text Placeholder 6">
            <a:extLst>
              <a:ext uri="{FF2B5EF4-FFF2-40B4-BE49-F238E27FC236}">
                <a16:creationId xmlns:a16="http://schemas.microsoft.com/office/drawing/2014/main" id="{FF8C4885-671D-700D-F065-4979D5C8BEB2}"/>
              </a:ext>
            </a:extLst>
          </p:cNvPr>
          <p:cNvSpPr>
            <a:spLocks noGrp="1"/>
          </p:cNvSpPr>
          <p:nvPr>
            <p:ph type="body" idx="1"/>
          </p:nvPr>
        </p:nvSpPr>
        <p:spPr>
          <a:xfrm>
            <a:off x="838200" y="2333297"/>
            <a:ext cx="4619621" cy="3843666"/>
          </a:xfrm>
        </p:spPr>
        <p:txBody>
          <a:bodyPr vert="horz" lIns="91440" tIns="45720" rIns="91440" bIns="45720" rtlCol="0">
            <a:normAutofit/>
          </a:bodyPr>
          <a:lstStyle/>
          <a:p>
            <a:pPr algn="just"/>
            <a:r>
              <a:rPr lang="en-US" sz="1700" dirty="0"/>
              <a:t>The analysis revealed that BMI significantly affects weight across all treatment groups, indicating its critical role in weight management. However, no significant differences were observed between the GLP1-ins, SGLT2, and SPSS groups in terms of their impact on Weight, Height, BMI, Metformin usage, HbA1c levels, GFR, and Creatinine levels. These findings suggest that the treatments have similar effects on these health parameters, emphasizing the importance of considering individual BMI in treatment plans rather than focusing solely on the type of medication.</a:t>
            </a:r>
          </a:p>
        </p:txBody>
      </p:sp>
      <p:pic>
        <p:nvPicPr>
          <p:cNvPr id="4" name="Picture 3" descr="Scientist holding solution in glassware in laboratory with rainbow overlay">
            <a:extLst>
              <a:ext uri="{FF2B5EF4-FFF2-40B4-BE49-F238E27FC236}">
                <a16:creationId xmlns:a16="http://schemas.microsoft.com/office/drawing/2014/main" id="{38C69D71-FB28-6C0B-2344-A015EC9F8DF9}"/>
              </a:ext>
            </a:extLst>
          </p:cNvPr>
          <p:cNvPicPr>
            <a:picLocks noChangeAspect="1"/>
          </p:cNvPicPr>
          <p:nvPr/>
        </p:nvPicPr>
        <p:blipFill rotWithShape="1">
          <a:blip r:embed="rId2"/>
          <a:srcRect l="13257" r="29141"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25634828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Punto esclamativo su uno sfondo giallo">
            <a:extLst>
              <a:ext uri="{FF2B5EF4-FFF2-40B4-BE49-F238E27FC236}">
                <a16:creationId xmlns:a16="http://schemas.microsoft.com/office/drawing/2014/main" id="{EEF8D52F-E4E0-5AEB-A865-7A19F40D4F76}"/>
              </a:ext>
            </a:extLst>
          </p:cNvPr>
          <p:cNvPicPr>
            <a:picLocks noChangeAspect="1"/>
          </p:cNvPicPr>
          <p:nvPr/>
        </p:nvPicPr>
        <p:blipFill rotWithShape="1">
          <a:blip r:embed="rId2"/>
          <a:srcRect t="24679"/>
          <a:stretch/>
        </p:blipFill>
        <p:spPr>
          <a:xfrm>
            <a:off x="20" y="-7619"/>
            <a:ext cx="12191979" cy="6887364"/>
          </a:xfrm>
          <a:prstGeom prst="rect">
            <a:avLst/>
          </a:prstGeom>
        </p:spPr>
      </p:pic>
      <p:sp>
        <p:nvSpPr>
          <p:cNvPr id="25" name="Rectangle 24">
            <a:extLst>
              <a:ext uri="{FF2B5EF4-FFF2-40B4-BE49-F238E27FC236}">
                <a16:creationId xmlns:a16="http://schemas.microsoft.com/office/drawing/2014/main" id="{4D60F200-5EB0-B223-2439-C96C67F0F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20"/>
            <a:ext cx="5566593" cy="6887364"/>
          </a:xfrm>
          <a:prstGeom prst="rect">
            <a:avLst/>
          </a:prstGeom>
          <a:gradFill flip="none" rotWithShape="1">
            <a:gsLst>
              <a:gs pos="21000">
                <a:srgbClr val="000000">
                  <a:alpha val="62000"/>
                </a:srgbClr>
              </a:gs>
              <a:gs pos="100000">
                <a:srgbClr val="000000">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4067CD3-146F-6228-E362-39AA720C25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63442" y="855815"/>
            <a:ext cx="6887365" cy="5160474"/>
          </a:xfrm>
          <a:prstGeom prst="rect">
            <a:avLst/>
          </a:prstGeom>
          <a:gradFill flip="none" rotWithShape="1">
            <a:gsLst>
              <a:gs pos="0">
                <a:schemeClr val="accent5">
                  <a:lumMod val="75000"/>
                  <a:alpha val="91000"/>
                </a:schemeClr>
              </a:gs>
              <a:gs pos="83000">
                <a:schemeClr val="accent5">
                  <a:alpha val="0"/>
                </a:schemeClr>
              </a:gs>
            </a:gsLst>
            <a:lin ang="51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9" name="Rectangle 28">
            <a:extLst>
              <a:ext uri="{FF2B5EF4-FFF2-40B4-BE49-F238E27FC236}">
                <a16:creationId xmlns:a16="http://schemas.microsoft.com/office/drawing/2014/main" id="{271C7E5C-A0F8-E9FA-56DB-31A257FD4E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7648"/>
            <a:ext cx="2079513" cy="6865647"/>
          </a:xfrm>
          <a:prstGeom prst="rect">
            <a:avLst/>
          </a:prstGeom>
          <a:gradFill flip="none" rotWithShape="1">
            <a:gsLst>
              <a:gs pos="5000">
                <a:schemeClr val="accent5"/>
              </a:gs>
              <a:gs pos="49000">
                <a:schemeClr val="accent5">
                  <a:alpha val="0"/>
                </a:schemeClr>
              </a:gs>
            </a:gsLst>
            <a:lin ang="21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33F70A3C-4474-2A39-470C-FD55A88375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7706777" y="3068761"/>
            <a:ext cx="4504659" cy="3789239"/>
          </a:xfrm>
          <a:prstGeom prst="rect">
            <a:avLst/>
          </a:prstGeom>
          <a:gradFill flip="none" rotWithShape="1">
            <a:gsLst>
              <a:gs pos="0">
                <a:schemeClr val="accent5"/>
              </a:gs>
              <a:gs pos="60000">
                <a:schemeClr val="accent5">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33" name="Rectangle 32">
            <a:extLst>
              <a:ext uri="{FF2B5EF4-FFF2-40B4-BE49-F238E27FC236}">
                <a16:creationId xmlns:a16="http://schemas.microsoft.com/office/drawing/2014/main" id="{BAC3F7D4-9613-0E1F-901C-98FE831DEB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8774557" y="-6485"/>
            <a:ext cx="3427160" cy="6879745"/>
          </a:xfrm>
          <a:prstGeom prst="rect">
            <a:avLst/>
          </a:prstGeom>
          <a:gradFill flip="none" rotWithShape="1">
            <a:gsLst>
              <a:gs pos="5000">
                <a:schemeClr val="accent2"/>
              </a:gs>
              <a:gs pos="49000">
                <a:schemeClr val="accent5">
                  <a:lumMod val="60000"/>
                  <a:lumOff val="40000"/>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AFD5167C-AF48-26F0-7A9F-3F76433748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64705" y="-1061856"/>
            <a:ext cx="3682024" cy="12211438"/>
          </a:xfrm>
          <a:prstGeom prst="rect">
            <a:avLst/>
          </a:prstGeom>
          <a:gradFill>
            <a:gsLst>
              <a:gs pos="0">
                <a:schemeClr val="accent5"/>
              </a:gs>
              <a:gs pos="65000">
                <a:schemeClr val="accent2">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7B30A01-FCA8-86A5-A840-C32A3BE2E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 y="-7639"/>
            <a:ext cx="4879823" cy="6887373"/>
          </a:xfrm>
          <a:prstGeom prst="rect">
            <a:avLst/>
          </a:prstGeom>
          <a:gradFill>
            <a:gsLst>
              <a:gs pos="0">
                <a:schemeClr val="accent2">
                  <a:alpha val="70000"/>
                </a:schemeClr>
              </a:gs>
              <a:gs pos="44000">
                <a:schemeClr val="accent5">
                  <a:lumMod val="60000"/>
                  <a:lumOff val="40000"/>
                  <a:alpha val="0"/>
                </a:schemeClr>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F8F405-6894-531D-EC11-DFFA1EA582A8}"/>
              </a:ext>
            </a:extLst>
          </p:cNvPr>
          <p:cNvSpPr>
            <a:spLocks noGrp="1"/>
          </p:cNvSpPr>
          <p:nvPr>
            <p:ph type="title"/>
          </p:nvPr>
        </p:nvSpPr>
        <p:spPr>
          <a:xfrm>
            <a:off x="859028" y="2155188"/>
            <a:ext cx="4160233" cy="2839273"/>
          </a:xfrm>
        </p:spPr>
        <p:txBody>
          <a:bodyPr vert="horz" lIns="91440" tIns="45720" rIns="91440" bIns="45720" rtlCol="0" anchor="b">
            <a:normAutofit/>
          </a:bodyPr>
          <a:lstStyle/>
          <a:p>
            <a:r>
              <a:rPr lang="en-US" sz="4000" dirty="0" err="1">
                <a:solidFill>
                  <a:srgbClr val="FFFFFF"/>
                </a:solidFill>
              </a:rPr>
              <a:t>Grazie</a:t>
            </a:r>
            <a:r>
              <a:rPr lang="en-US" sz="4000" dirty="0">
                <a:solidFill>
                  <a:srgbClr val="FFFFFF"/>
                </a:solidFill>
              </a:rPr>
              <a:t> per il </a:t>
            </a:r>
            <a:r>
              <a:rPr lang="en-US" sz="4000" dirty="0" err="1">
                <a:solidFill>
                  <a:srgbClr val="FFFFFF"/>
                </a:solidFill>
              </a:rPr>
              <a:t>tuo</a:t>
            </a:r>
            <a:r>
              <a:rPr lang="en-US" sz="4000" dirty="0">
                <a:solidFill>
                  <a:srgbClr val="FFFFFF"/>
                </a:solidFill>
              </a:rPr>
              <a:t> tempo</a:t>
            </a:r>
          </a:p>
        </p:txBody>
      </p:sp>
    </p:spTree>
    <p:extLst>
      <p:ext uri="{BB962C8B-B14F-4D97-AF65-F5344CB8AC3E}">
        <p14:creationId xmlns:p14="http://schemas.microsoft.com/office/powerpoint/2010/main" val="1058627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DA8A9A-1BA7-80AC-2E0C-7DA5B2B78C1E}"/>
              </a:ext>
            </a:extLst>
          </p:cNvPr>
          <p:cNvSpPr>
            <a:spLocks noGrp="1"/>
          </p:cNvSpPr>
          <p:nvPr>
            <p:ph type="title"/>
          </p:nvPr>
        </p:nvSpPr>
        <p:spPr>
          <a:xfrm>
            <a:off x="761803" y="350196"/>
            <a:ext cx="4646904" cy="1624520"/>
          </a:xfrm>
        </p:spPr>
        <p:txBody>
          <a:bodyPr vert="horz" lIns="91440" tIns="45720" rIns="91440" bIns="45720" rtlCol="0" anchor="ctr">
            <a:normAutofit/>
          </a:bodyPr>
          <a:lstStyle/>
          <a:p>
            <a:r>
              <a:rPr lang="en-US" sz="4000" dirty="0"/>
              <a:t>Analysis of Variance </a:t>
            </a:r>
          </a:p>
        </p:txBody>
      </p:sp>
      <p:sp>
        <p:nvSpPr>
          <p:cNvPr id="3" name="Text Placeholder 2">
            <a:extLst>
              <a:ext uri="{FF2B5EF4-FFF2-40B4-BE49-F238E27FC236}">
                <a16:creationId xmlns:a16="http://schemas.microsoft.com/office/drawing/2014/main" id="{BB9D3A7B-E0F0-8AC5-D7C5-32D4659FADB6}"/>
              </a:ext>
            </a:extLst>
          </p:cNvPr>
          <p:cNvSpPr>
            <a:spLocks noGrp="1"/>
          </p:cNvSpPr>
          <p:nvPr>
            <p:ph type="body" idx="1"/>
          </p:nvPr>
        </p:nvSpPr>
        <p:spPr>
          <a:xfrm>
            <a:off x="761802" y="2743200"/>
            <a:ext cx="4646905" cy="3613149"/>
          </a:xfrm>
        </p:spPr>
        <p:txBody>
          <a:bodyPr vert="horz" lIns="91440" tIns="45720" rIns="91440" bIns="45720" rtlCol="0" anchor="ctr">
            <a:normAutofit/>
          </a:bodyPr>
          <a:lstStyle/>
          <a:p>
            <a:r>
              <a:rPr lang="en-US" sz="2000" b="0" i="0" dirty="0">
                <a:effectLst/>
              </a:rPr>
              <a:t>One-way ANOVA:</a:t>
            </a:r>
          </a:p>
          <a:p>
            <a:pPr fontAlgn="base"/>
            <a:r>
              <a:rPr lang="en-US" sz="2000" b="0" i="0" u="none" strike="noStrike" dirty="0">
                <a:effectLst/>
                <a:highlight>
                  <a:srgbClr val="FFFFFF"/>
                </a:highlight>
              </a:rPr>
              <a:t>Definition and concept:</a:t>
            </a:r>
            <a:r>
              <a:rPr lang="en-US" sz="2000" b="0" i="0" dirty="0">
                <a:effectLst/>
                <a:highlight>
                  <a:srgbClr val="FFFFFF"/>
                </a:highlight>
              </a:rPr>
              <a:t> </a:t>
            </a:r>
          </a:p>
          <a:p>
            <a:pPr fontAlgn="base"/>
            <a:r>
              <a:rPr lang="en-US" sz="2000" b="0" i="0" u="none" strike="noStrike" dirty="0">
                <a:effectLst/>
                <a:highlight>
                  <a:srgbClr val="FFFFFF"/>
                </a:highlight>
              </a:rPr>
              <a:t>One-way ANOVA, also known as single-factor ANOVA, is a statistical method used to compare means across three or more independent groups.</a:t>
            </a:r>
            <a:r>
              <a:rPr lang="en-US" sz="2000" b="0" i="0" dirty="0">
                <a:effectLst/>
                <a:highlight>
                  <a:srgbClr val="FFFFFF"/>
                </a:highlight>
              </a:rPr>
              <a:t> </a:t>
            </a:r>
          </a:p>
          <a:p>
            <a:pPr fontAlgn="base"/>
            <a:r>
              <a:rPr lang="en-US" sz="2000" b="0" i="0" u="none" strike="noStrike" dirty="0">
                <a:effectLst/>
                <a:highlight>
                  <a:srgbClr val="FFFFFF"/>
                </a:highlight>
              </a:rPr>
              <a:t>It determines whether there are statistically significant differences between the means of the groups.</a:t>
            </a:r>
            <a:r>
              <a:rPr lang="en-US" sz="2000" b="0" i="0" dirty="0">
                <a:effectLst/>
                <a:highlight>
                  <a:srgbClr val="FFFFFF"/>
                </a:highlight>
              </a:rPr>
              <a:t> </a:t>
            </a:r>
          </a:p>
          <a:p>
            <a:endParaRPr lang="en-US" sz="2000" dirty="0"/>
          </a:p>
        </p:txBody>
      </p:sp>
      <p:pic>
        <p:nvPicPr>
          <p:cNvPr id="5" name="Picture 4" descr="Angled shot of pen on a graph">
            <a:extLst>
              <a:ext uri="{FF2B5EF4-FFF2-40B4-BE49-F238E27FC236}">
                <a16:creationId xmlns:a16="http://schemas.microsoft.com/office/drawing/2014/main" id="{50F15D3E-B85A-607C-958D-F7112980BB1C}"/>
              </a:ext>
            </a:extLst>
          </p:cNvPr>
          <p:cNvPicPr>
            <a:picLocks noChangeAspect="1"/>
          </p:cNvPicPr>
          <p:nvPr/>
        </p:nvPicPr>
        <p:blipFill rotWithShape="1">
          <a:blip r:embed="rId2"/>
          <a:srcRect l="1567" r="39032" b="-2"/>
          <a:stretch/>
        </p:blipFill>
        <p:spPr>
          <a:xfrm>
            <a:off x="6096000" y="1"/>
            <a:ext cx="6102825" cy="6858000"/>
          </a:xfrm>
          <a:prstGeom prst="rect">
            <a:avLst/>
          </a:prstGeom>
        </p:spPr>
      </p:pic>
    </p:spTree>
    <p:extLst>
      <p:ext uri="{BB962C8B-B14F-4D97-AF65-F5344CB8AC3E}">
        <p14:creationId xmlns:p14="http://schemas.microsoft.com/office/powerpoint/2010/main" val="208954411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Graph on document with pen">
            <a:extLst>
              <a:ext uri="{FF2B5EF4-FFF2-40B4-BE49-F238E27FC236}">
                <a16:creationId xmlns:a16="http://schemas.microsoft.com/office/drawing/2014/main" id="{83DF4E17-54A5-B601-0C5E-65BF6495D5D6}"/>
              </a:ext>
            </a:extLst>
          </p:cNvPr>
          <p:cNvPicPr>
            <a:picLocks noChangeAspect="1"/>
          </p:cNvPicPr>
          <p:nvPr/>
        </p:nvPicPr>
        <p:blipFill rotWithShape="1">
          <a:blip r:embed="rId2"/>
          <a:srcRect l="5884" r="-1" b="-1"/>
          <a:stretch/>
        </p:blipFill>
        <p:spPr>
          <a:xfrm>
            <a:off x="2522358" y="10"/>
            <a:ext cx="9669642" cy="6857990"/>
          </a:xfrm>
          <a:prstGeom prst="rect">
            <a:avLst/>
          </a:prstGeom>
        </p:spPr>
      </p:pic>
      <p:sp>
        <p:nvSpPr>
          <p:cNvPr id="11" name="Rectangle 10">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tx1"/>
              </a:gs>
              <a:gs pos="35000">
                <a:schemeClr val="tx1">
                  <a:alpha val="77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473917-B45D-A628-6713-CAF8E24C53DA}"/>
              </a:ext>
            </a:extLst>
          </p:cNvPr>
          <p:cNvSpPr>
            <a:spLocks noGrp="1"/>
          </p:cNvSpPr>
          <p:nvPr>
            <p:ph type="title"/>
          </p:nvPr>
        </p:nvSpPr>
        <p:spPr>
          <a:xfrm>
            <a:off x="419567" y="-1212938"/>
            <a:ext cx="3973385" cy="3692028"/>
          </a:xfrm>
          <a:noFill/>
        </p:spPr>
        <p:txBody>
          <a:bodyPr vert="horz" lIns="91440" tIns="45720" rIns="91440" bIns="45720" rtlCol="0" anchor="b">
            <a:normAutofit/>
          </a:bodyPr>
          <a:lstStyle/>
          <a:p>
            <a:r>
              <a:rPr lang="en-US" sz="5200" dirty="0">
                <a:solidFill>
                  <a:schemeClr val="bg1"/>
                </a:solidFill>
              </a:rPr>
              <a:t>Assumptions of one-way ANOVA: </a:t>
            </a:r>
          </a:p>
        </p:txBody>
      </p:sp>
      <p:sp>
        <p:nvSpPr>
          <p:cNvPr id="3" name="Text Placeholder 2">
            <a:extLst>
              <a:ext uri="{FF2B5EF4-FFF2-40B4-BE49-F238E27FC236}">
                <a16:creationId xmlns:a16="http://schemas.microsoft.com/office/drawing/2014/main" id="{24C86915-A0E4-18B3-D68E-345B2DBDEE18}"/>
              </a:ext>
            </a:extLst>
          </p:cNvPr>
          <p:cNvSpPr>
            <a:spLocks noGrp="1"/>
          </p:cNvSpPr>
          <p:nvPr>
            <p:ph type="body" idx="1"/>
          </p:nvPr>
        </p:nvSpPr>
        <p:spPr>
          <a:xfrm>
            <a:off x="419567" y="2809311"/>
            <a:ext cx="3973386" cy="3156483"/>
          </a:xfrm>
          <a:noFill/>
        </p:spPr>
        <p:txBody>
          <a:bodyPr vert="horz" lIns="91440" tIns="45720" rIns="91440" bIns="45720" rtlCol="0">
            <a:normAutofit fontScale="85000" lnSpcReduction="20000"/>
          </a:bodyPr>
          <a:lstStyle/>
          <a:p>
            <a:pPr marL="0" indent="0">
              <a:buNone/>
            </a:pPr>
            <a:r>
              <a:rPr lang="en-US" sz="2200" dirty="0">
                <a:solidFill>
                  <a:schemeClr val="bg1"/>
                </a:solidFill>
              </a:rPr>
              <a:t>Independence of observations: The data points within each group must be independent of each other. </a:t>
            </a:r>
          </a:p>
          <a:p>
            <a:pPr marL="0" indent="0">
              <a:buNone/>
            </a:pPr>
            <a:endParaRPr lang="en-US" sz="2200" dirty="0">
              <a:solidFill>
                <a:schemeClr val="bg1"/>
              </a:solidFill>
            </a:endParaRPr>
          </a:p>
          <a:p>
            <a:pPr marL="0" indent="0">
              <a:buNone/>
            </a:pPr>
            <a:r>
              <a:rPr lang="en-US" sz="2200" dirty="0">
                <a:solidFill>
                  <a:schemeClr val="bg1"/>
                </a:solidFill>
              </a:rPr>
              <a:t>Normality: The data within each group should follow a normal distribution. </a:t>
            </a:r>
          </a:p>
          <a:p>
            <a:pPr marL="0" indent="0">
              <a:buNone/>
            </a:pPr>
            <a:endParaRPr lang="en-US" sz="2200" dirty="0">
              <a:solidFill>
                <a:schemeClr val="bg1"/>
              </a:solidFill>
            </a:endParaRPr>
          </a:p>
          <a:p>
            <a:pPr marL="0" indent="0">
              <a:buNone/>
            </a:pPr>
            <a:r>
              <a:rPr lang="en-US" sz="2200" dirty="0">
                <a:solidFill>
                  <a:schemeClr val="bg1"/>
                </a:solidFill>
              </a:rPr>
              <a:t>Homogeneity of variances: The variance within each group should be approximately equal</a:t>
            </a:r>
            <a:r>
              <a:rPr lang="en-US" sz="1100" dirty="0">
                <a:solidFill>
                  <a:schemeClr val="bg1"/>
                </a:solidFill>
              </a:rPr>
              <a:t>. </a:t>
            </a:r>
          </a:p>
        </p:txBody>
      </p:sp>
    </p:spTree>
    <p:extLst>
      <p:ext uri="{BB962C8B-B14F-4D97-AF65-F5344CB8AC3E}">
        <p14:creationId xmlns:p14="http://schemas.microsoft.com/office/powerpoint/2010/main" val="238911975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4C4EC46-EC6F-A0A9-36BF-531F5C82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 y="-5"/>
            <a:ext cx="5197641" cy="6857997"/>
          </a:xfrm>
          <a:prstGeom prst="rect">
            <a:avLst/>
          </a:prstGeom>
          <a:gradFill>
            <a:gsLst>
              <a:gs pos="0">
                <a:srgbClr val="215F9A"/>
              </a:gs>
              <a:gs pos="97899">
                <a:schemeClr val="accent3">
                  <a:lumMod val="60000"/>
                  <a:lumOff val="40000"/>
                </a:schemeClr>
              </a:gs>
              <a:gs pos="74000">
                <a:schemeClr val="accent3"/>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13763C0-6092-3B3C-822A-21E174E3A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 y="0"/>
            <a:ext cx="4608950" cy="6872675"/>
          </a:xfrm>
          <a:prstGeom prst="rect">
            <a:avLst/>
          </a:prstGeom>
          <a:gradFill flip="none" rotWithShape="1">
            <a:gsLst>
              <a:gs pos="0">
                <a:srgbClr val="163E64">
                  <a:alpha val="59000"/>
                </a:srgbClr>
              </a:gs>
              <a:gs pos="69000">
                <a:srgbClr val="215F9A">
                  <a:alpha val="0"/>
                </a:srgbClr>
              </a:gs>
            </a:gsLst>
            <a:lin ang="20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035ED8F-D8EB-DF01-384A-51AD014A281B}"/>
              </a:ext>
            </a:extLst>
          </p:cNvPr>
          <p:cNvPicPr>
            <a:picLocks noChangeAspect="1"/>
          </p:cNvPicPr>
          <p:nvPr/>
        </p:nvPicPr>
        <p:blipFill rotWithShape="1">
          <a:blip r:embed="rId2">
            <a:alphaModFix amt="80000"/>
          </a:blip>
          <a:srcRect l="43562" r="9259" b="-1"/>
          <a:stretch/>
        </p:blipFill>
        <p:spPr>
          <a:xfrm>
            <a:off x="20" y="-14687"/>
            <a:ext cx="5197615" cy="6857998"/>
          </a:xfrm>
          <a:prstGeom prst="rect">
            <a:avLst/>
          </a:prstGeom>
        </p:spPr>
      </p:pic>
      <p:sp>
        <p:nvSpPr>
          <p:cNvPr id="13" name="Rectangle 12">
            <a:extLst>
              <a:ext uri="{FF2B5EF4-FFF2-40B4-BE49-F238E27FC236}">
                <a16:creationId xmlns:a16="http://schemas.microsoft.com/office/drawing/2014/main" id="{D4ECF21D-729A-005C-E880-CA278A4F45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386570"/>
            <a:ext cx="5197642" cy="4486105"/>
          </a:xfrm>
          <a:prstGeom prst="rect">
            <a:avLst/>
          </a:prstGeom>
          <a:gradFill flip="none" rotWithShape="1">
            <a:gsLst>
              <a:gs pos="11000">
                <a:schemeClr val="accent2"/>
              </a:gs>
              <a:gs pos="71000">
                <a:schemeClr val="accent2">
                  <a:alpha val="0"/>
                </a:schemeClr>
              </a:gs>
            </a:gsLst>
            <a:lin ang="15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BEDAEA2-865D-E67C-A774-2FD2DD4A2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13227"/>
            <a:ext cx="5197642" cy="4259448"/>
          </a:xfrm>
          <a:prstGeom prst="rect">
            <a:avLst/>
          </a:prstGeom>
          <a:gradFill flip="none" rotWithShape="1">
            <a:gsLst>
              <a:gs pos="2101">
                <a:schemeClr val="accent5">
                  <a:lumMod val="75000"/>
                </a:schemeClr>
              </a:gs>
              <a:gs pos="31000">
                <a:schemeClr val="accent5">
                  <a:alpha val="66000"/>
                </a:schemeClr>
              </a:gs>
              <a:gs pos="71000">
                <a:schemeClr val="accent2">
                  <a:alpha val="0"/>
                </a:schemeClr>
              </a:gs>
            </a:gsLst>
            <a:lin ang="17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D459F0-B453-49C6-3306-D4867C8C2BA9}"/>
              </a:ext>
            </a:extLst>
          </p:cNvPr>
          <p:cNvSpPr>
            <a:spLocks noGrp="1"/>
          </p:cNvSpPr>
          <p:nvPr>
            <p:ph type="title"/>
          </p:nvPr>
        </p:nvSpPr>
        <p:spPr>
          <a:xfrm>
            <a:off x="515815" y="4021743"/>
            <a:ext cx="3999542" cy="2235074"/>
          </a:xfrm>
        </p:spPr>
        <p:txBody>
          <a:bodyPr vert="horz" lIns="91440" tIns="45720" rIns="91440" bIns="45720" rtlCol="0" anchor="b">
            <a:normAutofit/>
          </a:bodyPr>
          <a:lstStyle/>
          <a:p>
            <a:r>
              <a:rPr lang="en-US" sz="4000" dirty="0">
                <a:solidFill>
                  <a:srgbClr val="FFFFFF"/>
                </a:solidFill>
              </a:rPr>
              <a:t>Two-way ANOVA </a:t>
            </a:r>
          </a:p>
        </p:txBody>
      </p:sp>
      <p:sp>
        <p:nvSpPr>
          <p:cNvPr id="3" name="Text Placeholder 2">
            <a:extLst>
              <a:ext uri="{FF2B5EF4-FFF2-40B4-BE49-F238E27FC236}">
                <a16:creationId xmlns:a16="http://schemas.microsoft.com/office/drawing/2014/main" id="{D495B027-2453-E54A-49C6-122CC93E4077}"/>
              </a:ext>
            </a:extLst>
          </p:cNvPr>
          <p:cNvSpPr>
            <a:spLocks noGrp="1"/>
          </p:cNvSpPr>
          <p:nvPr>
            <p:ph type="body" idx="1"/>
          </p:nvPr>
        </p:nvSpPr>
        <p:spPr>
          <a:xfrm>
            <a:off x="6104092" y="923680"/>
            <a:ext cx="5197637" cy="5169623"/>
          </a:xfrm>
        </p:spPr>
        <p:txBody>
          <a:bodyPr vert="horz" lIns="91440" tIns="45720" rIns="91440" bIns="45720" rtlCol="0" anchor="t">
            <a:normAutofit/>
          </a:bodyPr>
          <a:lstStyle/>
          <a:p>
            <a:r>
              <a:rPr lang="en-US" sz="2000" dirty="0"/>
              <a:t>Definition and concept: </a:t>
            </a:r>
          </a:p>
          <a:p>
            <a:endParaRPr lang="en-US" sz="2000" dirty="0"/>
          </a:p>
          <a:p>
            <a:r>
              <a:rPr lang="en-US" sz="2000" dirty="0"/>
              <a:t>Two-way ANOVA extends the concept of one-way ANOVA by allowing the analysis of the effects of two categorical independent variables (factors) on a single continuous dependent variable. </a:t>
            </a:r>
          </a:p>
          <a:p>
            <a:endParaRPr lang="en-US" sz="2000" dirty="0"/>
          </a:p>
          <a:p>
            <a:r>
              <a:rPr lang="en-US" sz="2000" dirty="0"/>
              <a:t>It assesses whether there are interaction effects between the two independent variables and the dependent variable. </a:t>
            </a:r>
          </a:p>
        </p:txBody>
      </p:sp>
    </p:spTree>
    <p:extLst>
      <p:ext uri="{BB962C8B-B14F-4D97-AF65-F5344CB8AC3E}">
        <p14:creationId xmlns:p14="http://schemas.microsoft.com/office/powerpoint/2010/main" val="314519260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2639E-A4C4-98F7-AB9F-2377BBD10442}"/>
              </a:ext>
            </a:extLst>
          </p:cNvPr>
          <p:cNvSpPr>
            <a:spLocks noGrp="1"/>
          </p:cNvSpPr>
          <p:nvPr>
            <p:ph type="title"/>
          </p:nvPr>
        </p:nvSpPr>
        <p:spPr>
          <a:xfrm>
            <a:off x="5868557" y="1138036"/>
            <a:ext cx="5444382" cy="1402470"/>
          </a:xfrm>
        </p:spPr>
        <p:txBody>
          <a:bodyPr vert="horz" lIns="91440" tIns="45720" rIns="91440" bIns="45720" rtlCol="0" anchor="t">
            <a:normAutofit/>
          </a:bodyPr>
          <a:lstStyle/>
          <a:p>
            <a:r>
              <a:rPr lang="en-US" sz="3200" dirty="0"/>
              <a:t>Understanding Interaction Effects </a:t>
            </a:r>
          </a:p>
        </p:txBody>
      </p:sp>
      <p:pic>
        <p:nvPicPr>
          <p:cNvPr id="5" name="Picture 4" descr="Models if molecules in science classroom">
            <a:extLst>
              <a:ext uri="{FF2B5EF4-FFF2-40B4-BE49-F238E27FC236}">
                <a16:creationId xmlns:a16="http://schemas.microsoft.com/office/drawing/2014/main" id="{8BB1EE8D-9DFB-031E-FB43-043C7E04F519}"/>
              </a:ext>
            </a:extLst>
          </p:cNvPr>
          <p:cNvPicPr>
            <a:picLocks noChangeAspect="1"/>
          </p:cNvPicPr>
          <p:nvPr/>
        </p:nvPicPr>
        <p:blipFill rotWithShape="1">
          <a:blip r:embed="rId2"/>
          <a:srcRect l="28235" r="21627" b="-1"/>
          <a:stretch/>
        </p:blipFill>
        <p:spPr>
          <a:xfrm>
            <a:off x="-1" y="10"/>
            <a:ext cx="5151179" cy="6857990"/>
          </a:xfrm>
          <a:prstGeom prst="rect">
            <a:avLst/>
          </a:prstGeom>
        </p:spPr>
      </p:pic>
      <p:cxnSp>
        <p:nvCxnSpPr>
          <p:cNvPr id="9" name="Straight Connector 8">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3281C49C-12AD-483E-4746-F27FEBB4820E}"/>
              </a:ext>
            </a:extLst>
          </p:cNvPr>
          <p:cNvSpPr>
            <a:spLocks noGrp="1"/>
          </p:cNvSpPr>
          <p:nvPr>
            <p:ph type="body" idx="1"/>
          </p:nvPr>
        </p:nvSpPr>
        <p:spPr>
          <a:xfrm>
            <a:off x="5868557" y="2551176"/>
            <a:ext cx="5444382" cy="3591207"/>
          </a:xfrm>
        </p:spPr>
        <p:txBody>
          <a:bodyPr vert="horz" lIns="91440" tIns="45720" rIns="91440" bIns="45720" rtlCol="0">
            <a:normAutofit/>
          </a:bodyPr>
          <a:lstStyle/>
          <a:p>
            <a:r>
              <a:rPr lang="en-US" sz="1900" dirty="0"/>
              <a:t>Definition and significance in two-way ANOVA: </a:t>
            </a:r>
          </a:p>
          <a:p>
            <a:endParaRPr lang="en-US" sz="1900" dirty="0"/>
          </a:p>
          <a:p>
            <a:r>
              <a:rPr lang="en-US" sz="1900" dirty="0"/>
              <a:t>Interaction effects occur when the effect of one independent variable on the dependent variable changes depending on the level of another independent variable. </a:t>
            </a:r>
          </a:p>
          <a:p>
            <a:endParaRPr lang="en-US" sz="1900" dirty="0"/>
          </a:p>
          <a:p>
            <a:r>
              <a:rPr lang="en-US" sz="1900" dirty="0"/>
              <a:t>In two-way ANOVA, interaction effects are important as they indicate that the relationship between the independent variables and the dependent variable is not additive. </a:t>
            </a:r>
          </a:p>
        </p:txBody>
      </p:sp>
    </p:spTree>
    <p:extLst>
      <p:ext uri="{BB962C8B-B14F-4D97-AF65-F5344CB8AC3E}">
        <p14:creationId xmlns:p14="http://schemas.microsoft.com/office/powerpoint/2010/main" val="278477137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8D56F-723E-DC30-C81E-AC06346FD5F6}"/>
              </a:ext>
            </a:extLst>
          </p:cNvPr>
          <p:cNvSpPr>
            <a:spLocks noGrp="1"/>
          </p:cNvSpPr>
          <p:nvPr>
            <p:ph type="title"/>
          </p:nvPr>
        </p:nvSpPr>
        <p:spPr>
          <a:xfrm>
            <a:off x="762000" y="1138036"/>
            <a:ext cx="4085665" cy="1402470"/>
          </a:xfrm>
        </p:spPr>
        <p:txBody>
          <a:bodyPr vert="horz" lIns="91440" tIns="45720" rIns="91440" bIns="45720" rtlCol="0" anchor="t">
            <a:normAutofit/>
          </a:bodyPr>
          <a:lstStyle/>
          <a:p>
            <a:r>
              <a:rPr lang="en-US" sz="3200" dirty="0"/>
              <a:t>Introduction to Bonferroni Test </a:t>
            </a:r>
          </a:p>
        </p:txBody>
      </p:sp>
      <p:cxnSp>
        <p:nvCxnSpPr>
          <p:cNvPr id="9" name="Straight Connector 8">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937E5589-E293-422F-277F-A002C51145A0}"/>
              </a:ext>
            </a:extLst>
          </p:cNvPr>
          <p:cNvSpPr>
            <a:spLocks noGrp="1"/>
          </p:cNvSpPr>
          <p:nvPr>
            <p:ph type="body" idx="1"/>
          </p:nvPr>
        </p:nvSpPr>
        <p:spPr>
          <a:xfrm>
            <a:off x="762000" y="2551176"/>
            <a:ext cx="4085665" cy="3591207"/>
          </a:xfrm>
        </p:spPr>
        <p:txBody>
          <a:bodyPr vert="horz" lIns="91440" tIns="45720" rIns="91440" bIns="45720" rtlCol="0">
            <a:normAutofit/>
          </a:bodyPr>
          <a:lstStyle/>
          <a:p>
            <a:r>
              <a:rPr lang="en-US" sz="1900" dirty="0"/>
              <a:t>Definition and purpose: </a:t>
            </a:r>
          </a:p>
          <a:p>
            <a:endParaRPr lang="en-US" sz="1900" dirty="0"/>
          </a:p>
          <a:p>
            <a:r>
              <a:rPr lang="en-US" sz="1900" dirty="0"/>
              <a:t>The Bonferroni test is a method used to adjust for multiple comparisons in hypothesis testing. </a:t>
            </a:r>
          </a:p>
          <a:p>
            <a:endParaRPr lang="en-US" sz="1900" dirty="0"/>
          </a:p>
          <a:p>
            <a:r>
              <a:rPr lang="en-US" sz="1900" dirty="0"/>
              <a:t>It controls the family-wise error rate (FWER) by dividing the desired alpha level by the number of comparisons. </a:t>
            </a:r>
          </a:p>
        </p:txBody>
      </p:sp>
      <p:pic>
        <p:nvPicPr>
          <p:cNvPr id="5" name="Picture 4" descr="Phoroptor">
            <a:extLst>
              <a:ext uri="{FF2B5EF4-FFF2-40B4-BE49-F238E27FC236}">
                <a16:creationId xmlns:a16="http://schemas.microsoft.com/office/drawing/2014/main" id="{C0B1D79A-5DED-DD7D-94FB-E8801B04CB49}"/>
              </a:ext>
            </a:extLst>
          </p:cNvPr>
          <p:cNvPicPr>
            <a:picLocks noChangeAspect="1"/>
          </p:cNvPicPr>
          <p:nvPr/>
        </p:nvPicPr>
        <p:blipFill rotWithShape="1">
          <a:blip r:embed="rId2"/>
          <a:srcRect l="31180" r="5155" b="-1"/>
          <a:stretch/>
        </p:blipFill>
        <p:spPr>
          <a:xfrm>
            <a:off x="5650992" y="10"/>
            <a:ext cx="6541008" cy="6857990"/>
          </a:xfrm>
          <a:prstGeom prst="rect">
            <a:avLst/>
          </a:prstGeom>
        </p:spPr>
      </p:pic>
    </p:spTree>
    <p:extLst>
      <p:ext uri="{BB962C8B-B14F-4D97-AF65-F5344CB8AC3E}">
        <p14:creationId xmlns:p14="http://schemas.microsoft.com/office/powerpoint/2010/main" val="49506222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12E50-EFE0-2A84-C8F1-4E88307779B2}"/>
              </a:ext>
            </a:extLst>
          </p:cNvPr>
          <p:cNvSpPr>
            <a:spLocks noGrp="1"/>
          </p:cNvSpPr>
          <p:nvPr>
            <p:ph type="title"/>
          </p:nvPr>
        </p:nvSpPr>
        <p:spPr>
          <a:xfrm>
            <a:off x="762000" y="1138036"/>
            <a:ext cx="4085665" cy="1402470"/>
          </a:xfrm>
        </p:spPr>
        <p:txBody>
          <a:bodyPr vert="horz" lIns="91440" tIns="45720" rIns="91440" bIns="45720" rtlCol="0" anchor="t">
            <a:normAutofit fontScale="90000"/>
          </a:bodyPr>
          <a:lstStyle/>
          <a:p>
            <a:r>
              <a:rPr lang="en-US" sz="3200" dirty="0"/>
              <a:t>Brief explanation of multiple comparison problem: </a:t>
            </a:r>
          </a:p>
        </p:txBody>
      </p:sp>
      <p:cxnSp>
        <p:nvCxnSpPr>
          <p:cNvPr id="9" name="Straight Connector 8">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17F37B8F-F999-58E7-3DB9-572F1D1C2B2D}"/>
              </a:ext>
            </a:extLst>
          </p:cNvPr>
          <p:cNvSpPr>
            <a:spLocks noGrp="1"/>
          </p:cNvSpPr>
          <p:nvPr>
            <p:ph type="body" idx="1"/>
          </p:nvPr>
        </p:nvSpPr>
        <p:spPr>
          <a:xfrm>
            <a:off x="762000" y="2551176"/>
            <a:ext cx="4085665" cy="3591207"/>
          </a:xfrm>
        </p:spPr>
        <p:txBody>
          <a:bodyPr vert="horz" lIns="91440" tIns="45720" rIns="91440" bIns="45720" rtlCol="0">
            <a:normAutofit lnSpcReduction="10000"/>
          </a:bodyPr>
          <a:lstStyle/>
          <a:p>
            <a:r>
              <a:rPr lang="en-US" sz="2000" dirty="0"/>
              <a:t>When conducting multiple statistical tests on the same data set, the probability of making a Type I error (rejecting a true null hypothesis) increases. </a:t>
            </a:r>
          </a:p>
          <a:p>
            <a:endParaRPr lang="en-US" sz="2000" dirty="0"/>
          </a:p>
          <a:p>
            <a:r>
              <a:rPr lang="en-US" sz="2000" dirty="0"/>
              <a:t>The multiple comparison problem arises because conducting multiple tests increases the chance of finding a statistically significant result by chance alone. </a:t>
            </a:r>
          </a:p>
        </p:txBody>
      </p:sp>
      <p:pic>
        <p:nvPicPr>
          <p:cNvPr id="5" name="Picture 4" descr="Colourful maths learning objects">
            <a:extLst>
              <a:ext uri="{FF2B5EF4-FFF2-40B4-BE49-F238E27FC236}">
                <a16:creationId xmlns:a16="http://schemas.microsoft.com/office/drawing/2014/main" id="{230E1AFD-66B9-1829-F00A-47F093C210DF}"/>
              </a:ext>
            </a:extLst>
          </p:cNvPr>
          <p:cNvPicPr>
            <a:picLocks noChangeAspect="1"/>
          </p:cNvPicPr>
          <p:nvPr/>
        </p:nvPicPr>
        <p:blipFill rotWithShape="1">
          <a:blip r:embed="rId2"/>
          <a:srcRect l="15594" r="20740" b="-1"/>
          <a:stretch/>
        </p:blipFill>
        <p:spPr>
          <a:xfrm>
            <a:off x="5650992" y="10"/>
            <a:ext cx="6541008" cy="6857990"/>
          </a:xfrm>
          <a:prstGeom prst="rect">
            <a:avLst/>
          </a:prstGeom>
        </p:spPr>
      </p:pic>
    </p:spTree>
    <p:extLst>
      <p:ext uri="{BB962C8B-B14F-4D97-AF65-F5344CB8AC3E}">
        <p14:creationId xmlns:p14="http://schemas.microsoft.com/office/powerpoint/2010/main" val="249250323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CA559A7B0DAB5441B92E60433B435FB1" ma:contentTypeVersion="8" ma:contentTypeDescription="Creare un nuovo documento." ma:contentTypeScope="" ma:versionID="2853ab6af9534c7e9ca6a13f8d4ed0d9">
  <xsd:schema xmlns:xsd="http://www.w3.org/2001/XMLSchema" xmlns:xs="http://www.w3.org/2001/XMLSchema" xmlns:p="http://schemas.microsoft.com/office/2006/metadata/properties" xmlns:ns3="d55ba3be-d857-4e9b-92d6-11c039dabf05" xmlns:ns4="d2d80962-ec9a-4f98-bd4e-82cb5d9674bc" targetNamespace="http://schemas.microsoft.com/office/2006/metadata/properties" ma:root="true" ma:fieldsID="6ed4e2af16f474d328190380c602e332" ns3:_="" ns4:_="">
    <xsd:import namespace="d55ba3be-d857-4e9b-92d6-11c039dabf05"/>
    <xsd:import namespace="d2d80962-ec9a-4f98-bd4e-82cb5d9674bc"/>
    <xsd:element name="properties">
      <xsd:complexType>
        <xsd:sequence>
          <xsd:element name="documentManagement">
            <xsd:complexType>
              <xsd:all>
                <xsd:element ref="ns3:_activity" minOccurs="0"/>
                <xsd:element ref="ns4:SharedWithUsers" minOccurs="0"/>
                <xsd:element ref="ns4:SharedWithDetails" minOccurs="0"/>
                <xsd:element ref="ns4:SharingHintHash" minOccurs="0"/>
                <xsd:element ref="ns3:MediaServiceMetadata" minOccurs="0"/>
                <xsd:element ref="ns3:MediaServiceFastMetadata"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55ba3be-d857-4e9b-92d6-11c039dabf05" elementFormDefault="qualified">
    <xsd:import namespace="http://schemas.microsoft.com/office/2006/documentManagement/types"/>
    <xsd:import namespace="http://schemas.microsoft.com/office/infopath/2007/PartnerControls"/>
    <xsd:element name="_activity" ma:index="8" nillable="true" ma:displayName="_activity" ma:hidden="true" ma:internalName="_activity">
      <xsd:simpleType>
        <xsd:restriction base="dms:Note"/>
      </xsd:simple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SearchProperties" ma:index="14" nillable="true" ma:displayName="MediaServiceSearchProperties" ma:hidden="true" ma:internalName="MediaServiceSearchProperties" ma:readOnly="true">
      <xsd:simpleType>
        <xsd:restriction base="dms:Note"/>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2d80962-ec9a-4f98-bd4e-82cb5d9674bc" elementFormDefault="qualified">
    <xsd:import namespace="http://schemas.microsoft.com/office/2006/documentManagement/types"/>
    <xsd:import namespace="http://schemas.microsoft.com/office/infopath/2007/PartnerControls"/>
    <xsd:element name="SharedWithUsers" ma:index="9"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0" nillable="true" ma:displayName="Condiviso con dettagli" ma:internalName="SharedWithDetails" ma:readOnly="true">
      <xsd:simpleType>
        <xsd:restriction base="dms:Note">
          <xsd:maxLength value="255"/>
        </xsd:restriction>
      </xsd:simpleType>
    </xsd:element>
    <xsd:element name="SharingHintHash" ma:index="11" nillable="true" ma:displayName="Hash suggerimento condivisione"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d55ba3be-d857-4e9b-92d6-11c039dabf05" xsi:nil="true"/>
  </documentManagement>
</p:properties>
</file>

<file path=customXml/itemProps1.xml><?xml version="1.0" encoding="utf-8"?>
<ds:datastoreItem xmlns:ds="http://schemas.openxmlformats.org/officeDocument/2006/customXml" ds:itemID="{F69E57D8-530C-41AE-80AF-1C166496C6A1}">
  <ds:schemaRefs>
    <ds:schemaRef ds:uri="http://schemas.microsoft.com/sharepoint/v3/contenttype/forms"/>
  </ds:schemaRefs>
</ds:datastoreItem>
</file>

<file path=customXml/itemProps2.xml><?xml version="1.0" encoding="utf-8"?>
<ds:datastoreItem xmlns:ds="http://schemas.openxmlformats.org/officeDocument/2006/customXml" ds:itemID="{C77FC90D-338D-4611-966A-948E21603A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55ba3be-d857-4e9b-92d6-11c039dabf05"/>
    <ds:schemaRef ds:uri="d2d80962-ec9a-4f98-bd4e-82cb5d9674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ED38997-DA67-4E30-9825-1B389492DE28}">
  <ds:schemaRefs>
    <ds:schemaRef ds:uri="http://schemas.microsoft.com/office/2006/metadata/properties"/>
    <ds:schemaRef ds:uri="http://schemas.microsoft.com/office/2006/documentManagement/types"/>
    <ds:schemaRef ds:uri="http://purl.org/dc/dcmitype/"/>
    <ds:schemaRef ds:uri="http://schemas.microsoft.com/office/infopath/2007/PartnerControls"/>
    <ds:schemaRef ds:uri="http://purl.org/dc/elements/1.1/"/>
    <ds:schemaRef ds:uri="http://www.w3.org/XML/1998/namespace"/>
    <ds:schemaRef ds:uri="d55ba3be-d857-4e9b-92d6-11c039dabf05"/>
    <ds:schemaRef ds:uri="http://schemas.openxmlformats.org/package/2006/metadata/core-properties"/>
    <ds:schemaRef ds:uri="d2d80962-ec9a-4f98-bd4e-82cb5d9674bc"/>
    <ds:schemaRef ds:uri="http://purl.org/dc/terms/"/>
  </ds:schemaRefs>
</ds:datastoreItem>
</file>

<file path=docProps/app.xml><?xml version="1.0" encoding="utf-8"?>
<Properties xmlns="http://schemas.openxmlformats.org/officeDocument/2006/extended-properties" xmlns:vt="http://schemas.openxmlformats.org/officeDocument/2006/docPropsVTypes">
  <TotalTime>240</TotalTime>
  <Words>1559</Words>
  <Application>Microsoft Office PowerPoint</Application>
  <PresentationFormat>Widescreen</PresentationFormat>
  <Paragraphs>205</Paragraphs>
  <Slides>32</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Aptos</vt:lpstr>
      <vt:lpstr>Aptos Display</vt:lpstr>
      <vt:lpstr>Arial</vt:lpstr>
      <vt:lpstr>Calibri</vt:lpstr>
      <vt:lpstr>Cambria</vt:lpstr>
      <vt:lpstr>Century Gothic</vt:lpstr>
      <vt:lpstr>Office Theme</vt:lpstr>
      <vt:lpstr>Biostatistics, ANOVA, and Bonferroni Test</vt:lpstr>
      <vt:lpstr>Introduction to Biostatistics By Mahdi Mohammadzadeh</vt:lpstr>
      <vt:lpstr>Importance of Biostatistics</vt:lpstr>
      <vt:lpstr>Analysis of Variance </vt:lpstr>
      <vt:lpstr>Assumptions of one-way ANOVA: </vt:lpstr>
      <vt:lpstr>Two-way ANOVA </vt:lpstr>
      <vt:lpstr>Understanding Interaction Effects </vt:lpstr>
      <vt:lpstr>Introduction to Bonferroni Test </vt:lpstr>
      <vt:lpstr>Brief explanation of multiple comparison problem: </vt:lpstr>
      <vt:lpstr>Bonferroni Correction </vt:lpstr>
      <vt:lpstr>Explanation of how Bonferroni correction adjusts for multiple comparisons: </vt:lpstr>
      <vt:lpstr>Example illustrating Bonferroni correction in practice: </vt:lpstr>
      <vt:lpstr>Application of Bonferroni Test </vt:lpstr>
      <vt:lpstr>Advantages and limitations of using Bonferroni correction: </vt:lpstr>
      <vt:lpstr>Differences Between One-way and Two-way ANOVA </vt:lpstr>
      <vt:lpstr>Examples illustrating when to use each type:</vt:lpstr>
      <vt:lpstr>Understanding Interaction Effects </vt:lpstr>
      <vt:lpstr>Results</vt:lpstr>
      <vt:lpstr>One-way ANOVA Results with Bonferroni-Corrected P-value:</vt:lpstr>
      <vt:lpstr>Two-Way ANOVA Results</vt:lpstr>
      <vt:lpstr>Bonferroni Post-Hoc Test Results</vt:lpstr>
      <vt:lpstr>Height</vt:lpstr>
      <vt:lpstr>Insights </vt:lpstr>
      <vt:lpstr>Weight</vt:lpstr>
      <vt:lpstr>Height</vt:lpstr>
      <vt:lpstr>Body mass index</vt:lpstr>
      <vt:lpstr>Metformin</vt:lpstr>
      <vt:lpstr>Hemoglobin A1C</vt:lpstr>
      <vt:lpstr>GFR (Glomerular Filtration Rate)</vt:lpstr>
      <vt:lpstr>Creatinine</vt:lpstr>
      <vt:lpstr>Conclusion</vt:lpstr>
      <vt:lpstr>Grazie per il tuo tempo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Biostatistics, ANOVA, and Bonferroni Test</dc:title>
  <dc:creator>MAHDI MOHAMMADZADEH</dc:creator>
  <cp:lastModifiedBy>MAHDI MOHAMMADZADEH</cp:lastModifiedBy>
  <cp:revision>1</cp:revision>
  <dcterms:created xsi:type="dcterms:W3CDTF">2024-05-29T14:09:31Z</dcterms:created>
  <dcterms:modified xsi:type="dcterms:W3CDTF">2024-05-29T18:11:20Z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0x010100CA559A7B0DAB5441B92E60433B435FB1</vt:lpwstr>
  </property>
</Properties>
</file>